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75" r:id="rId6"/>
    <p:sldId id="301" r:id="rId7"/>
    <p:sldId id="321" r:id="rId8"/>
    <p:sldId id="294" r:id="rId9"/>
    <p:sldId id="322" r:id="rId10"/>
    <p:sldId id="334" r:id="rId11"/>
    <p:sldId id="323" r:id="rId12"/>
    <p:sldId id="324" r:id="rId13"/>
    <p:sldId id="329" r:id="rId14"/>
    <p:sldId id="338" r:id="rId15"/>
    <p:sldId id="332" r:id="rId16"/>
    <p:sldId id="337" r:id="rId17"/>
    <p:sldId id="336" r:id="rId18"/>
    <p:sldId id="335" r:id="rId19"/>
    <p:sldId id="330" r:id="rId20"/>
    <p:sldId id="326" r:id="rId21"/>
    <p:sldId id="331" r:id="rId22"/>
    <p:sldId id="310" r:id="rId23"/>
    <p:sldId id="311" r:id="rId24"/>
    <p:sldId id="312" r:id="rId25"/>
    <p:sldId id="313" r:id="rId26"/>
    <p:sldId id="269" r:id="rId27"/>
    <p:sldId id="270" r:id="rId28"/>
    <p:sldId id="271"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56"/>
            <p14:sldId id="275"/>
            <p14:sldId id="301"/>
          </p14:sldIdLst>
        </p14:section>
        <p14:section name="VDR1 Recap" id="{88294E19-6904-47AA-B184-F0E27FC1FB4C}">
          <p14:sldIdLst>
            <p14:sldId id="321"/>
            <p14:sldId id="294"/>
          </p14:sldIdLst>
        </p14:section>
        <p14:section name="Targets and Metrics" id="{594134FA-6541-478F-81F4-4819FAFC2B01}">
          <p14:sldIdLst>
            <p14:sldId id="322"/>
            <p14:sldId id="334"/>
          </p14:sldIdLst>
        </p14:section>
        <p14:section name="Concept Generation" id="{E4B8E745-0395-43DB-9A1B-E2A75982749D}">
          <p14:sldIdLst>
            <p14:sldId id="323"/>
            <p14:sldId id="324"/>
          </p14:sldIdLst>
        </p14:section>
        <p14:section name="Concept Selection" id="{2B966588-F635-4830-93A5-E90953343356}">
          <p14:sldIdLst>
            <p14:sldId id="329"/>
            <p14:sldId id="338"/>
            <p14:sldId id="332"/>
            <p14:sldId id="337"/>
          </p14:sldIdLst>
        </p14:section>
        <p14:section name="Additional Work" id="{EC2C6BDD-BD3A-4FC3-873B-18FD703A527D}">
          <p14:sldIdLst>
            <p14:sldId id="336"/>
            <p14:sldId id="335"/>
            <p14:sldId id="330"/>
            <p14:sldId id="326"/>
            <p14:sldId id="331"/>
          </p14:sldIdLst>
        </p14:section>
        <p14:section name="Future Work" id="{F3198D1C-E54A-4C14-ABA5-CCB96457FE92}">
          <p14:sldIdLst>
            <p14:sldId id="310"/>
          </p14:sldIdLst>
        </p14:section>
        <p14:section name="Back Matter" id="{BF741B3B-3274-4168-B6BA-9EE9337FD489}">
          <p14:sldIdLst>
            <p14:sldId id="311"/>
            <p14:sldId id="312"/>
            <p14:sldId id="313"/>
          </p14:sldIdLst>
        </p14:section>
        <p14:section name="Backup Slides" id="{1B3CCD90-13A5-48D3-9111-A1677DE0799C}">
          <p14:sldIdLst/>
        </p14:section>
        <p14:section name="Back Matter" id="{3B477371-1A9E-4F72-87A4-6BB6BC7C18B6}">
          <p14:sldIdLst>
            <p14:sldId id="269"/>
            <p14:sldId id="270"/>
            <p14:sldId id="271"/>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F72BF6-43C8-4A3D-1FBF-BC0E3D8D7BBB}" name="Shayne McConomy" initials="SM" userId="31630114bf935de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233"/>
    <a:srgbClr val="00BBDC"/>
    <a:srgbClr val="236192"/>
    <a:srgbClr val="BFBFBF"/>
    <a:srgbClr val="BFE3CF"/>
    <a:srgbClr val="404040"/>
    <a:srgbClr val="EE2737"/>
    <a:srgbClr val="4D0010"/>
    <a:srgbClr val="4072C4"/>
    <a:srgbClr val="23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993DF-8362-471C-86C9-9150B283800F}" v="8" dt="2022-11-06T23:33:05.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epkumar Patel" userId="S::dkp18@fsu.edu::b215b201-1804-45b9-8336-06de32d21df3" providerId="AD" clId="Web-{29D993DF-8362-471C-86C9-9150B283800F}"/>
    <pc:docChg chg="modSld">
      <pc:chgData name="Deepkumar Patel" userId="S::dkp18@fsu.edu::b215b201-1804-45b9-8336-06de32d21df3" providerId="AD" clId="Web-{29D993DF-8362-471C-86C9-9150B283800F}" dt="2022-11-06T23:33:02.535" v="1456"/>
      <pc:docMkLst>
        <pc:docMk/>
      </pc:docMkLst>
      <pc:sldChg chg="modNotes">
        <pc:chgData name="Deepkumar Patel" userId="S::dkp18@fsu.edu::b215b201-1804-45b9-8336-06de32d21df3" providerId="AD" clId="Web-{29D993DF-8362-471C-86C9-9150B283800F}" dt="2022-11-06T23:19:40.481" v="546"/>
        <pc:sldMkLst>
          <pc:docMk/>
          <pc:sldMk cId="1105971407" sldId="323"/>
        </pc:sldMkLst>
      </pc:sldChg>
      <pc:sldChg chg="modNotes">
        <pc:chgData name="Deepkumar Patel" userId="S::dkp18@fsu.edu::b215b201-1804-45b9-8336-06de32d21df3" providerId="AD" clId="Web-{29D993DF-8362-471C-86C9-9150B283800F}" dt="2022-11-06T23:21:21.859" v="730"/>
        <pc:sldMkLst>
          <pc:docMk/>
          <pc:sldMk cId="4123865524" sldId="324"/>
        </pc:sldMkLst>
      </pc:sldChg>
      <pc:sldChg chg="modNotes">
        <pc:chgData name="Deepkumar Patel" userId="S::dkp18@fsu.edu::b215b201-1804-45b9-8336-06de32d21df3" providerId="AD" clId="Web-{29D993DF-8362-471C-86C9-9150B283800F}" dt="2022-11-06T23:30:09.530" v="1190"/>
        <pc:sldMkLst>
          <pc:docMk/>
          <pc:sldMk cId="3039928245" sldId="329"/>
        </pc:sldMkLst>
      </pc:sldChg>
      <pc:sldChg chg="modNotes">
        <pc:chgData name="Deepkumar Patel" userId="S::dkp18@fsu.edu::b215b201-1804-45b9-8336-06de32d21df3" providerId="AD" clId="Web-{29D993DF-8362-471C-86C9-9150B283800F}" dt="2022-11-06T23:32:18.690" v="1369"/>
        <pc:sldMkLst>
          <pc:docMk/>
          <pc:sldMk cId="3773593472" sldId="332"/>
        </pc:sldMkLst>
      </pc:sldChg>
      <pc:sldChg chg="modNotes">
        <pc:chgData name="Deepkumar Patel" userId="S::dkp18@fsu.edu::b215b201-1804-45b9-8336-06de32d21df3" providerId="AD" clId="Web-{29D993DF-8362-471C-86C9-9150B283800F}" dt="2022-11-06T23:33:02.535" v="1456"/>
        <pc:sldMkLst>
          <pc:docMk/>
          <pc:sldMk cId="279211857" sldId="337"/>
        </pc:sldMkLst>
      </pc:sldChg>
      <pc:sldChg chg="modNotes">
        <pc:chgData name="Deepkumar Patel" userId="S::dkp18@fsu.edu::b215b201-1804-45b9-8336-06de32d21df3" providerId="AD" clId="Web-{29D993DF-8362-471C-86C9-9150B283800F}" dt="2022-11-06T23:31:29.689" v="1303"/>
        <pc:sldMkLst>
          <pc:docMk/>
          <pc:sldMk cId="2419573961" sldId="338"/>
        </pc:sldMkLst>
      </pc:sldChg>
    </pc:docChg>
  </pc:docChgLst>
  <pc:docChgLst>
    <pc:chgData name="Deepkumar Patel" userId="S::dkp18@fsu.edu::b215b201-1804-45b9-8336-06de32d21df3" providerId="AD" clId="Web-{D7A3F524-62F8-4FB3-AA64-F64DBBF6FEC9}"/>
    <pc:docChg chg="modSld">
      <pc:chgData name="Deepkumar Patel" userId="S::dkp18@fsu.edu::b215b201-1804-45b9-8336-06de32d21df3" providerId="AD" clId="Web-{D7A3F524-62F8-4FB3-AA64-F64DBBF6FEC9}" dt="2022-11-08T05:19:40.975" v="3"/>
      <pc:docMkLst>
        <pc:docMk/>
      </pc:docMkLst>
      <pc:sldChg chg="modNotes">
        <pc:chgData name="Deepkumar Patel" userId="S::dkp18@fsu.edu::b215b201-1804-45b9-8336-06de32d21df3" providerId="AD" clId="Web-{D7A3F524-62F8-4FB3-AA64-F64DBBF6FEC9}" dt="2022-11-08T05:19:40.975" v="3"/>
        <pc:sldMkLst>
          <pc:docMk/>
          <pc:sldMk cId="3039928245" sldId="32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A93A7-49D0-408E-9EC7-902F693A7C0F}"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91EE59F6-E745-4FA2-B758-B7E4888C2AF2}">
      <dgm:prSet phldrT="[Text]" phldr="0" custT="1"/>
      <dgm:spPr>
        <a:solidFill>
          <a:srgbClr val="236192"/>
        </a:solidFill>
      </dgm:spPr>
      <dgm:t>
        <a:bodyPr/>
        <a:lstStyle/>
        <a:p>
          <a:pPr rtl="0"/>
          <a:r>
            <a:rPr lang="en-US" sz="2400">
              <a:latin typeface="Arial"/>
              <a:cs typeface="Times New Roman"/>
            </a:rPr>
            <a:t>Nose Actuation</a:t>
          </a:r>
        </a:p>
      </dgm:t>
    </dgm:pt>
    <dgm:pt modelId="{B826AEBF-9B72-4647-8F80-77192280A317}" type="parTrans" cxnId="{5C5E5F50-DFF7-4360-AF30-F04C4101AC31}">
      <dgm:prSet/>
      <dgm:spPr/>
      <dgm:t>
        <a:bodyPr/>
        <a:lstStyle/>
        <a:p>
          <a:endParaRPr lang="en-US"/>
        </a:p>
      </dgm:t>
    </dgm:pt>
    <dgm:pt modelId="{D7FF4FB0-6889-4F3A-99A4-B26BC66FE099}" type="sibTrans" cxnId="{5C5E5F50-DFF7-4360-AF30-F04C4101AC31}">
      <dgm:prSet/>
      <dgm:spPr>
        <a:solidFill>
          <a:srgbClr val="A4D233"/>
        </a:solidFill>
      </dgm:spPr>
      <dgm:t>
        <a:bodyPr/>
        <a:lstStyle/>
        <a:p>
          <a:endParaRPr lang="en-US"/>
        </a:p>
      </dgm:t>
    </dgm:pt>
    <dgm:pt modelId="{BADC0DF2-BCB2-4C1A-B76C-E8156C4D5EBE}">
      <dgm:prSet phldrT="[Text]" phldr="0" custT="1"/>
      <dgm:spPr>
        <a:solidFill>
          <a:srgbClr val="404040"/>
        </a:solidFill>
      </dgm:spPr>
      <dgm:t>
        <a:bodyPr/>
        <a:lstStyle/>
        <a:p>
          <a:r>
            <a:rPr lang="en-US" sz="2400">
              <a:latin typeface="Arial"/>
              <a:cs typeface="Times New Roman"/>
            </a:rPr>
            <a:t>Control</a:t>
          </a:r>
        </a:p>
      </dgm:t>
    </dgm:pt>
    <dgm:pt modelId="{FC3A0126-4FCB-4122-B836-070E5DC7B186}" type="parTrans" cxnId="{B2A29607-CF4C-4073-AFC1-05F943A95BE2}">
      <dgm:prSet/>
      <dgm:spPr/>
      <dgm:t>
        <a:bodyPr/>
        <a:lstStyle/>
        <a:p>
          <a:endParaRPr lang="en-US"/>
        </a:p>
      </dgm:t>
    </dgm:pt>
    <dgm:pt modelId="{9D184175-2A82-49C3-9B05-94D6CF953B67}" type="sibTrans" cxnId="{B2A29607-CF4C-4073-AFC1-05F943A95BE2}">
      <dgm:prSet/>
      <dgm:spPr>
        <a:solidFill>
          <a:srgbClr val="A4D233"/>
        </a:solidFill>
      </dgm:spPr>
      <dgm:t>
        <a:bodyPr/>
        <a:lstStyle/>
        <a:p>
          <a:endParaRPr lang="en-US"/>
        </a:p>
      </dgm:t>
    </dgm:pt>
    <dgm:pt modelId="{132D0F89-E5AD-4DDD-8E18-1714B4A6435A}">
      <dgm:prSet phldrT="[Text]" phldr="0" custT="1"/>
      <dgm:spPr>
        <a:solidFill>
          <a:srgbClr val="EE2737"/>
        </a:solidFill>
      </dgm:spPr>
      <dgm:t>
        <a:bodyPr/>
        <a:lstStyle/>
        <a:p>
          <a:r>
            <a:rPr lang="en-US" sz="2400">
              <a:latin typeface="Arial"/>
              <a:cs typeface="Times New Roman"/>
            </a:rPr>
            <a:t>Structure</a:t>
          </a:r>
        </a:p>
      </dgm:t>
    </dgm:pt>
    <dgm:pt modelId="{7531E071-D261-43FC-9E66-FE6C4AC7E2CC}" type="parTrans" cxnId="{C0BBD867-FAC1-41CA-98D5-425B8129961A}">
      <dgm:prSet/>
      <dgm:spPr/>
      <dgm:t>
        <a:bodyPr/>
        <a:lstStyle/>
        <a:p>
          <a:endParaRPr lang="en-US"/>
        </a:p>
      </dgm:t>
    </dgm:pt>
    <dgm:pt modelId="{280FEF90-E58F-4870-B668-D7242439FCDD}" type="sibTrans" cxnId="{C0BBD867-FAC1-41CA-98D5-425B8129961A}">
      <dgm:prSet/>
      <dgm:spPr>
        <a:solidFill>
          <a:srgbClr val="A4D233"/>
        </a:solidFill>
      </dgm:spPr>
      <dgm:t>
        <a:bodyPr/>
        <a:lstStyle/>
        <a:p>
          <a:endParaRPr lang="en-US"/>
        </a:p>
      </dgm:t>
    </dgm:pt>
    <dgm:pt modelId="{4751923A-6223-4750-AF40-CCA17820B5D0}">
      <dgm:prSet custT="1"/>
      <dgm:spPr>
        <a:solidFill>
          <a:srgbClr val="00BBDC"/>
        </a:solidFill>
      </dgm:spPr>
      <dgm:t>
        <a:bodyPr/>
        <a:lstStyle/>
        <a:p>
          <a:r>
            <a:rPr lang="en-US" sz="2400">
              <a:latin typeface="Arial" panose="020B0604020202020204" pitchFamily="34" charset="0"/>
              <a:cs typeface="Arial" panose="020B0604020202020204" pitchFamily="34" charset="0"/>
            </a:rPr>
            <a:t>Fin </a:t>
          </a:r>
        </a:p>
        <a:p>
          <a:r>
            <a:rPr lang="en-US" sz="2400">
              <a:latin typeface="Arial" panose="020B0604020202020204" pitchFamily="34" charset="0"/>
              <a:cs typeface="Arial" panose="020B0604020202020204" pitchFamily="34" charset="0"/>
            </a:rPr>
            <a:t>Actuation</a:t>
          </a:r>
        </a:p>
      </dgm:t>
    </dgm:pt>
    <dgm:pt modelId="{833954E9-0BB9-4706-A367-E34A309A8FA5}" type="parTrans" cxnId="{3ED1DE1D-FD3A-4F15-8A31-4F786945B8C6}">
      <dgm:prSet/>
      <dgm:spPr/>
      <dgm:t>
        <a:bodyPr/>
        <a:lstStyle/>
        <a:p>
          <a:endParaRPr lang="en-US"/>
        </a:p>
      </dgm:t>
    </dgm:pt>
    <dgm:pt modelId="{144D39A4-F300-4D9D-9F9B-E7E505861BC4}" type="sibTrans" cxnId="{3ED1DE1D-FD3A-4F15-8A31-4F786945B8C6}">
      <dgm:prSet/>
      <dgm:spPr>
        <a:solidFill>
          <a:srgbClr val="A4D233"/>
        </a:solidFill>
      </dgm:spPr>
      <dgm:t>
        <a:bodyPr/>
        <a:lstStyle/>
        <a:p>
          <a:endParaRPr lang="en-US"/>
        </a:p>
      </dgm:t>
    </dgm:pt>
    <dgm:pt modelId="{A63504CE-19EE-4A55-B361-970CF5FFFFBA}" type="pres">
      <dgm:prSet presAssocID="{393A93A7-49D0-408E-9EC7-902F693A7C0F}" presName="Name0" presStyleCnt="0">
        <dgm:presLayoutVars>
          <dgm:dir/>
          <dgm:resizeHandles val="exact"/>
        </dgm:presLayoutVars>
      </dgm:prSet>
      <dgm:spPr/>
    </dgm:pt>
    <dgm:pt modelId="{2B4E8E69-B1EF-450A-A642-8F7589840738}" type="pres">
      <dgm:prSet presAssocID="{91EE59F6-E745-4FA2-B758-B7E4888C2AF2}" presName="node" presStyleLbl="node1" presStyleIdx="0" presStyleCnt="4">
        <dgm:presLayoutVars>
          <dgm:bulletEnabled val="1"/>
        </dgm:presLayoutVars>
      </dgm:prSet>
      <dgm:spPr/>
    </dgm:pt>
    <dgm:pt modelId="{5A6A909A-0262-4970-B780-B8FDBDABA990}" type="pres">
      <dgm:prSet presAssocID="{D7FF4FB0-6889-4F3A-99A4-B26BC66FE099}" presName="sibTrans" presStyleLbl="sibTrans2D1" presStyleIdx="0" presStyleCnt="4"/>
      <dgm:spPr/>
    </dgm:pt>
    <dgm:pt modelId="{D81B3CDB-1C91-4F8E-86FA-A5A9112712C6}" type="pres">
      <dgm:prSet presAssocID="{D7FF4FB0-6889-4F3A-99A4-B26BC66FE099}" presName="connectorText" presStyleLbl="sibTrans2D1" presStyleIdx="0" presStyleCnt="4"/>
      <dgm:spPr/>
    </dgm:pt>
    <dgm:pt modelId="{AC0CB4FB-9780-424D-9C11-EF559D072D41}" type="pres">
      <dgm:prSet presAssocID="{BADC0DF2-BCB2-4C1A-B76C-E8156C4D5EBE}" presName="node" presStyleLbl="node1" presStyleIdx="1" presStyleCnt="4">
        <dgm:presLayoutVars>
          <dgm:bulletEnabled val="1"/>
        </dgm:presLayoutVars>
      </dgm:prSet>
      <dgm:spPr/>
    </dgm:pt>
    <dgm:pt modelId="{EF1AACB6-E4DF-4537-A8E0-2ED0FD61D6B4}" type="pres">
      <dgm:prSet presAssocID="{9D184175-2A82-49C3-9B05-94D6CF953B67}" presName="sibTrans" presStyleLbl="sibTrans2D1" presStyleIdx="1" presStyleCnt="4"/>
      <dgm:spPr/>
    </dgm:pt>
    <dgm:pt modelId="{1C1AC3FF-0E5A-4671-A832-1AABA8CAC29E}" type="pres">
      <dgm:prSet presAssocID="{9D184175-2A82-49C3-9B05-94D6CF953B67}" presName="connectorText" presStyleLbl="sibTrans2D1" presStyleIdx="1" presStyleCnt="4"/>
      <dgm:spPr/>
    </dgm:pt>
    <dgm:pt modelId="{F06A03BF-D332-4269-AAEA-2F24625F7CB7}" type="pres">
      <dgm:prSet presAssocID="{4751923A-6223-4750-AF40-CCA17820B5D0}" presName="node" presStyleLbl="node1" presStyleIdx="2" presStyleCnt="4">
        <dgm:presLayoutVars>
          <dgm:bulletEnabled val="1"/>
        </dgm:presLayoutVars>
      </dgm:prSet>
      <dgm:spPr/>
    </dgm:pt>
    <dgm:pt modelId="{5C86969D-82A9-42F4-9248-DD64F047C1C0}" type="pres">
      <dgm:prSet presAssocID="{144D39A4-F300-4D9D-9F9B-E7E505861BC4}" presName="sibTrans" presStyleLbl="sibTrans2D1" presStyleIdx="2" presStyleCnt="4"/>
      <dgm:spPr/>
    </dgm:pt>
    <dgm:pt modelId="{F9E3877D-B5E1-4577-8B95-99F78B06671A}" type="pres">
      <dgm:prSet presAssocID="{144D39A4-F300-4D9D-9F9B-E7E505861BC4}" presName="connectorText" presStyleLbl="sibTrans2D1" presStyleIdx="2" presStyleCnt="4"/>
      <dgm:spPr/>
    </dgm:pt>
    <dgm:pt modelId="{B0E7AF90-7E03-46DB-90C2-D91CB3973A57}" type="pres">
      <dgm:prSet presAssocID="{132D0F89-E5AD-4DDD-8E18-1714B4A6435A}" presName="node" presStyleLbl="node1" presStyleIdx="3" presStyleCnt="4">
        <dgm:presLayoutVars>
          <dgm:bulletEnabled val="1"/>
        </dgm:presLayoutVars>
      </dgm:prSet>
      <dgm:spPr/>
    </dgm:pt>
    <dgm:pt modelId="{24F3F2B7-4CEF-4493-92D5-3490195C9DC8}" type="pres">
      <dgm:prSet presAssocID="{280FEF90-E58F-4870-B668-D7242439FCDD}" presName="sibTrans" presStyleLbl="sibTrans2D1" presStyleIdx="3" presStyleCnt="4"/>
      <dgm:spPr/>
    </dgm:pt>
    <dgm:pt modelId="{4D06626E-E06A-4384-B382-6CA59253F695}" type="pres">
      <dgm:prSet presAssocID="{280FEF90-E58F-4870-B668-D7242439FCDD}" presName="connectorText" presStyleLbl="sibTrans2D1" presStyleIdx="3" presStyleCnt="4"/>
      <dgm:spPr/>
    </dgm:pt>
  </dgm:ptLst>
  <dgm:cxnLst>
    <dgm:cxn modelId="{B2A29607-CF4C-4073-AFC1-05F943A95BE2}" srcId="{393A93A7-49D0-408E-9EC7-902F693A7C0F}" destId="{BADC0DF2-BCB2-4C1A-B76C-E8156C4D5EBE}" srcOrd="1" destOrd="0" parTransId="{FC3A0126-4FCB-4122-B836-070E5DC7B186}" sibTransId="{9D184175-2A82-49C3-9B05-94D6CF953B67}"/>
    <dgm:cxn modelId="{3A631D1D-A9BE-4EF8-9C04-68DE1E36906C}" type="presOf" srcId="{D7FF4FB0-6889-4F3A-99A4-B26BC66FE099}" destId="{D81B3CDB-1C91-4F8E-86FA-A5A9112712C6}" srcOrd="1" destOrd="0" presId="urn:microsoft.com/office/officeart/2005/8/layout/cycle7"/>
    <dgm:cxn modelId="{ACBC961D-FAD7-44CC-ADDD-3ADD1ACD1439}" type="presOf" srcId="{BADC0DF2-BCB2-4C1A-B76C-E8156C4D5EBE}" destId="{AC0CB4FB-9780-424D-9C11-EF559D072D41}" srcOrd="0" destOrd="0" presId="urn:microsoft.com/office/officeart/2005/8/layout/cycle7"/>
    <dgm:cxn modelId="{3ED1DE1D-FD3A-4F15-8A31-4F786945B8C6}" srcId="{393A93A7-49D0-408E-9EC7-902F693A7C0F}" destId="{4751923A-6223-4750-AF40-CCA17820B5D0}" srcOrd="2" destOrd="0" parTransId="{833954E9-0BB9-4706-A367-E34A309A8FA5}" sibTransId="{144D39A4-F300-4D9D-9F9B-E7E505861BC4}"/>
    <dgm:cxn modelId="{7392B91F-8998-465D-A3FF-E5BCBA72EC6E}" type="presOf" srcId="{280FEF90-E58F-4870-B668-D7242439FCDD}" destId="{4D06626E-E06A-4384-B382-6CA59253F695}" srcOrd="1" destOrd="0" presId="urn:microsoft.com/office/officeart/2005/8/layout/cycle7"/>
    <dgm:cxn modelId="{F50CB628-B7B8-4DD6-BB77-791D6A7898A6}" type="presOf" srcId="{393A93A7-49D0-408E-9EC7-902F693A7C0F}" destId="{A63504CE-19EE-4A55-B361-970CF5FFFFBA}" srcOrd="0" destOrd="0" presId="urn:microsoft.com/office/officeart/2005/8/layout/cycle7"/>
    <dgm:cxn modelId="{7C2EBB3F-EA74-4E2B-8A58-545538C41689}" type="presOf" srcId="{4751923A-6223-4750-AF40-CCA17820B5D0}" destId="{F06A03BF-D332-4269-AAEA-2F24625F7CB7}" srcOrd="0" destOrd="0" presId="urn:microsoft.com/office/officeart/2005/8/layout/cycle7"/>
    <dgm:cxn modelId="{C0BBD867-FAC1-41CA-98D5-425B8129961A}" srcId="{393A93A7-49D0-408E-9EC7-902F693A7C0F}" destId="{132D0F89-E5AD-4DDD-8E18-1714B4A6435A}" srcOrd="3" destOrd="0" parTransId="{7531E071-D261-43FC-9E66-FE6C4AC7E2CC}" sibTransId="{280FEF90-E58F-4870-B668-D7242439FCDD}"/>
    <dgm:cxn modelId="{C0928D49-F9C2-44AC-9829-8531578B43C2}" type="presOf" srcId="{9D184175-2A82-49C3-9B05-94D6CF953B67}" destId="{EF1AACB6-E4DF-4537-A8E0-2ED0FD61D6B4}" srcOrd="0" destOrd="0" presId="urn:microsoft.com/office/officeart/2005/8/layout/cycle7"/>
    <dgm:cxn modelId="{5C5E5F50-DFF7-4360-AF30-F04C4101AC31}" srcId="{393A93A7-49D0-408E-9EC7-902F693A7C0F}" destId="{91EE59F6-E745-4FA2-B758-B7E4888C2AF2}" srcOrd="0" destOrd="0" parTransId="{B826AEBF-9B72-4647-8F80-77192280A317}" sibTransId="{D7FF4FB0-6889-4F3A-99A4-B26BC66FE099}"/>
    <dgm:cxn modelId="{F5B22574-7024-46E5-B89F-3D67BEADFF82}" type="presOf" srcId="{9D184175-2A82-49C3-9B05-94D6CF953B67}" destId="{1C1AC3FF-0E5A-4671-A832-1AABA8CAC29E}" srcOrd="1" destOrd="0" presId="urn:microsoft.com/office/officeart/2005/8/layout/cycle7"/>
    <dgm:cxn modelId="{7E545E93-F3FB-42B6-B132-0B7C529370E0}" type="presOf" srcId="{144D39A4-F300-4D9D-9F9B-E7E505861BC4}" destId="{F9E3877D-B5E1-4577-8B95-99F78B06671A}" srcOrd="1" destOrd="0" presId="urn:microsoft.com/office/officeart/2005/8/layout/cycle7"/>
    <dgm:cxn modelId="{266D759A-C904-4477-A14A-A6A966B41823}" type="presOf" srcId="{D7FF4FB0-6889-4F3A-99A4-B26BC66FE099}" destId="{5A6A909A-0262-4970-B780-B8FDBDABA990}" srcOrd="0" destOrd="0" presId="urn:microsoft.com/office/officeart/2005/8/layout/cycle7"/>
    <dgm:cxn modelId="{26E9B2B7-C071-4632-9DCC-0616B2564649}" type="presOf" srcId="{132D0F89-E5AD-4DDD-8E18-1714B4A6435A}" destId="{B0E7AF90-7E03-46DB-90C2-D91CB3973A57}" srcOrd="0" destOrd="0" presId="urn:microsoft.com/office/officeart/2005/8/layout/cycle7"/>
    <dgm:cxn modelId="{7D7898CA-F395-40B9-AB52-730E0A868B78}" type="presOf" srcId="{144D39A4-F300-4D9D-9F9B-E7E505861BC4}" destId="{5C86969D-82A9-42F4-9248-DD64F047C1C0}" srcOrd="0" destOrd="0" presId="urn:microsoft.com/office/officeart/2005/8/layout/cycle7"/>
    <dgm:cxn modelId="{E1E07AE1-62ED-4EB3-9463-197FEA1CB512}" type="presOf" srcId="{280FEF90-E58F-4870-B668-D7242439FCDD}" destId="{24F3F2B7-4CEF-4493-92D5-3490195C9DC8}" srcOrd="0" destOrd="0" presId="urn:microsoft.com/office/officeart/2005/8/layout/cycle7"/>
    <dgm:cxn modelId="{930D5AF9-A20A-42A9-918A-B82FFBF2D5EF}" type="presOf" srcId="{91EE59F6-E745-4FA2-B758-B7E4888C2AF2}" destId="{2B4E8E69-B1EF-450A-A642-8F7589840738}" srcOrd="0" destOrd="0" presId="urn:microsoft.com/office/officeart/2005/8/layout/cycle7"/>
    <dgm:cxn modelId="{800038CD-791E-4EAA-94C7-00A1E6856510}" type="presParOf" srcId="{A63504CE-19EE-4A55-B361-970CF5FFFFBA}" destId="{2B4E8E69-B1EF-450A-A642-8F7589840738}" srcOrd="0" destOrd="0" presId="urn:microsoft.com/office/officeart/2005/8/layout/cycle7"/>
    <dgm:cxn modelId="{5CE05230-10BC-403B-8E7F-55F136785C83}" type="presParOf" srcId="{A63504CE-19EE-4A55-B361-970CF5FFFFBA}" destId="{5A6A909A-0262-4970-B780-B8FDBDABA990}" srcOrd="1" destOrd="0" presId="urn:microsoft.com/office/officeart/2005/8/layout/cycle7"/>
    <dgm:cxn modelId="{7E71A0D0-ED5E-426D-94C6-A83EE3F1E412}" type="presParOf" srcId="{5A6A909A-0262-4970-B780-B8FDBDABA990}" destId="{D81B3CDB-1C91-4F8E-86FA-A5A9112712C6}" srcOrd="0" destOrd="0" presId="urn:microsoft.com/office/officeart/2005/8/layout/cycle7"/>
    <dgm:cxn modelId="{6609FC90-2981-43A6-B1AC-04A590EF2751}" type="presParOf" srcId="{A63504CE-19EE-4A55-B361-970CF5FFFFBA}" destId="{AC0CB4FB-9780-424D-9C11-EF559D072D41}" srcOrd="2" destOrd="0" presId="urn:microsoft.com/office/officeart/2005/8/layout/cycle7"/>
    <dgm:cxn modelId="{A078965E-1B2E-41DB-88AD-C9DCC1517953}" type="presParOf" srcId="{A63504CE-19EE-4A55-B361-970CF5FFFFBA}" destId="{EF1AACB6-E4DF-4537-A8E0-2ED0FD61D6B4}" srcOrd="3" destOrd="0" presId="urn:microsoft.com/office/officeart/2005/8/layout/cycle7"/>
    <dgm:cxn modelId="{1CB7D82C-C26A-4F4E-843F-719F13459039}" type="presParOf" srcId="{EF1AACB6-E4DF-4537-A8E0-2ED0FD61D6B4}" destId="{1C1AC3FF-0E5A-4671-A832-1AABA8CAC29E}" srcOrd="0" destOrd="0" presId="urn:microsoft.com/office/officeart/2005/8/layout/cycle7"/>
    <dgm:cxn modelId="{FA03D098-5C0B-4141-8B76-6831D7099B96}" type="presParOf" srcId="{A63504CE-19EE-4A55-B361-970CF5FFFFBA}" destId="{F06A03BF-D332-4269-AAEA-2F24625F7CB7}" srcOrd="4" destOrd="0" presId="urn:microsoft.com/office/officeart/2005/8/layout/cycle7"/>
    <dgm:cxn modelId="{3279397F-8090-415E-8DE9-D42B92BEB9DF}" type="presParOf" srcId="{A63504CE-19EE-4A55-B361-970CF5FFFFBA}" destId="{5C86969D-82A9-42F4-9248-DD64F047C1C0}" srcOrd="5" destOrd="0" presId="urn:microsoft.com/office/officeart/2005/8/layout/cycle7"/>
    <dgm:cxn modelId="{3AC9ECF9-F933-4D7B-804A-9B3FF7A805D7}" type="presParOf" srcId="{5C86969D-82A9-42F4-9248-DD64F047C1C0}" destId="{F9E3877D-B5E1-4577-8B95-99F78B06671A}" srcOrd="0" destOrd="0" presId="urn:microsoft.com/office/officeart/2005/8/layout/cycle7"/>
    <dgm:cxn modelId="{B90E5F77-E7A3-4C4B-881D-E23412EDC922}" type="presParOf" srcId="{A63504CE-19EE-4A55-B361-970CF5FFFFBA}" destId="{B0E7AF90-7E03-46DB-90C2-D91CB3973A57}" srcOrd="6" destOrd="0" presId="urn:microsoft.com/office/officeart/2005/8/layout/cycle7"/>
    <dgm:cxn modelId="{078C09B1-4FA5-4CFC-B6B4-8B5504A40A60}" type="presParOf" srcId="{A63504CE-19EE-4A55-B361-970CF5FFFFBA}" destId="{24F3F2B7-4CEF-4493-92D5-3490195C9DC8}" srcOrd="7" destOrd="0" presId="urn:microsoft.com/office/officeart/2005/8/layout/cycle7"/>
    <dgm:cxn modelId="{A432F12C-9B6A-467A-A7DC-3143803A4BE2}" type="presParOf" srcId="{24F3F2B7-4CEF-4493-92D5-3490195C9DC8}" destId="{4D06626E-E06A-4384-B382-6CA59253F695}"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A18099-47BC-43F0-B7EC-4A4344087450}"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en-US"/>
        </a:p>
      </dgm:t>
    </dgm:pt>
    <dgm:pt modelId="{CEAE5C4F-8D25-44E2-8C85-2E88C983E30E}">
      <dgm:prSet phldrT="[Text]" phldr="0" custT="1"/>
      <dgm:spPr>
        <a:solidFill>
          <a:srgbClr val="00BBDC"/>
        </a:solidFill>
      </dgm:spPr>
      <dgm:t>
        <a:bodyPr/>
        <a:lstStyle/>
        <a:p>
          <a:pPr rtl="0"/>
          <a:r>
            <a:rPr lang="en-US" sz="2000">
              <a:latin typeface="Arial"/>
              <a:cs typeface="Arial"/>
            </a:rPr>
            <a:t>Fin Actuation</a:t>
          </a:r>
        </a:p>
      </dgm:t>
    </dgm:pt>
    <dgm:pt modelId="{51809F88-C3F2-41A6-815E-BEA04124CA76}" type="parTrans" cxnId="{2164E3F7-A997-4B01-B014-30183DE9C378}">
      <dgm:prSet/>
      <dgm:spPr/>
      <dgm:t>
        <a:bodyPr/>
        <a:lstStyle/>
        <a:p>
          <a:endParaRPr lang="en-US"/>
        </a:p>
      </dgm:t>
    </dgm:pt>
    <dgm:pt modelId="{3008AA46-CD3B-45F9-A9EA-B3278F12AADD}" type="sibTrans" cxnId="{2164E3F7-A997-4B01-B014-30183DE9C378}">
      <dgm:prSet/>
      <dgm:spPr/>
      <dgm:t>
        <a:bodyPr/>
        <a:lstStyle/>
        <a:p>
          <a:endParaRPr lang="en-US"/>
        </a:p>
      </dgm:t>
    </dgm:pt>
    <dgm:pt modelId="{859A9235-B0CE-4F16-8DE2-23E38D4A5600}">
      <dgm:prSet phldrT="[Text]" phldr="0" custT="1"/>
      <dgm:spPr>
        <a:solidFill>
          <a:srgbClr val="00BBDC"/>
        </a:solidFill>
      </dgm:spPr>
      <dgm:t>
        <a:bodyPr/>
        <a:lstStyle/>
        <a:p>
          <a:r>
            <a:rPr lang="en-US" sz="2000">
              <a:latin typeface="Arial"/>
              <a:cs typeface="Arial"/>
            </a:rPr>
            <a:t>Mechanical</a:t>
          </a:r>
        </a:p>
      </dgm:t>
    </dgm:pt>
    <dgm:pt modelId="{17BA09DC-6F3E-41D1-89EF-D1DC3BCDC7E5}" type="parTrans" cxnId="{BAA00DF9-6CD9-4163-81B9-05C06805B174}">
      <dgm:prSet/>
      <dgm:spPr/>
      <dgm:t>
        <a:bodyPr/>
        <a:lstStyle/>
        <a:p>
          <a:endParaRPr lang="en-US"/>
        </a:p>
      </dgm:t>
    </dgm:pt>
    <dgm:pt modelId="{F3B3E0A1-5983-4DF8-B039-FC9B7010C06E}" type="sibTrans" cxnId="{BAA00DF9-6CD9-4163-81B9-05C06805B174}">
      <dgm:prSet/>
      <dgm:spPr/>
      <dgm:t>
        <a:bodyPr/>
        <a:lstStyle/>
        <a:p>
          <a:endParaRPr lang="en-US"/>
        </a:p>
      </dgm:t>
    </dgm:pt>
    <dgm:pt modelId="{79DB35EA-DFAF-4F67-91C1-23CF8108A30C}">
      <dgm:prSet phldr="0" custT="1"/>
      <dgm:spPr>
        <a:solidFill>
          <a:srgbClr val="00BBDC"/>
        </a:solidFill>
      </dgm:spPr>
      <dgm:t>
        <a:bodyPr/>
        <a:lstStyle/>
        <a:p>
          <a:r>
            <a:rPr lang="en-US" sz="2000">
              <a:latin typeface="Arial"/>
              <a:cs typeface="Arial"/>
            </a:rPr>
            <a:t>Holds position</a:t>
          </a:r>
        </a:p>
      </dgm:t>
    </dgm:pt>
    <dgm:pt modelId="{29CBF9B9-0B85-49D0-B198-07F0A41D9A63}" type="parTrans" cxnId="{F9F68AE8-9E5D-4C20-8CD9-392D30C0D671}">
      <dgm:prSet/>
      <dgm:spPr/>
      <dgm:t>
        <a:bodyPr/>
        <a:lstStyle/>
        <a:p>
          <a:endParaRPr lang="en-US"/>
        </a:p>
      </dgm:t>
    </dgm:pt>
    <dgm:pt modelId="{E9A4E51B-5384-4ABB-B9C1-195DCB1AD7A8}" type="sibTrans" cxnId="{F9F68AE8-9E5D-4C20-8CD9-392D30C0D671}">
      <dgm:prSet/>
      <dgm:spPr/>
      <dgm:t>
        <a:bodyPr/>
        <a:lstStyle/>
        <a:p>
          <a:endParaRPr lang="en-US"/>
        </a:p>
      </dgm:t>
    </dgm:pt>
    <dgm:pt modelId="{08B6A024-3355-4279-AA22-BB740AFF5EDD}">
      <dgm:prSet phldr="0" custT="1"/>
      <dgm:spPr>
        <a:solidFill>
          <a:srgbClr val="00BBDC"/>
        </a:solidFill>
      </dgm:spPr>
      <dgm:t>
        <a:bodyPr/>
        <a:lstStyle/>
        <a:p>
          <a:pPr rtl="0"/>
          <a:r>
            <a:rPr lang="en-US" sz="2000">
              <a:latin typeface="Arial"/>
              <a:cs typeface="Arial"/>
            </a:rPr>
            <a:t>Deflection</a:t>
          </a:r>
        </a:p>
      </dgm:t>
    </dgm:pt>
    <dgm:pt modelId="{E8964E8B-D477-4973-92FE-9527F09CC8DE}" type="parTrans" cxnId="{19DC6E3F-9512-4B36-8321-41F61AE944BC}">
      <dgm:prSet/>
      <dgm:spPr/>
      <dgm:t>
        <a:bodyPr/>
        <a:lstStyle/>
        <a:p>
          <a:endParaRPr lang="en-US"/>
        </a:p>
      </dgm:t>
    </dgm:pt>
    <dgm:pt modelId="{FDBDC340-801D-4109-B347-AA5FAE7811EE}" type="sibTrans" cxnId="{19DC6E3F-9512-4B36-8321-41F61AE944BC}">
      <dgm:prSet/>
      <dgm:spPr/>
      <dgm:t>
        <a:bodyPr/>
        <a:lstStyle/>
        <a:p>
          <a:endParaRPr lang="en-US"/>
        </a:p>
      </dgm:t>
    </dgm:pt>
    <dgm:pt modelId="{F9939CE3-1873-4048-94FA-C546B38DDABD}" type="pres">
      <dgm:prSet presAssocID="{3BA18099-47BC-43F0-B7EC-4A4344087450}" presName="diagram" presStyleCnt="0">
        <dgm:presLayoutVars>
          <dgm:chPref val="1"/>
          <dgm:dir/>
          <dgm:animOne val="branch"/>
          <dgm:animLvl val="lvl"/>
          <dgm:resizeHandles val="exact"/>
        </dgm:presLayoutVars>
      </dgm:prSet>
      <dgm:spPr/>
    </dgm:pt>
    <dgm:pt modelId="{EE2688C7-62C8-463E-84A4-6947512DF06A}" type="pres">
      <dgm:prSet presAssocID="{CEAE5C4F-8D25-44E2-8C85-2E88C983E30E}" presName="root1" presStyleCnt="0"/>
      <dgm:spPr/>
    </dgm:pt>
    <dgm:pt modelId="{B13E65FD-66FB-4AA8-A19D-2E68050AD158}" type="pres">
      <dgm:prSet presAssocID="{CEAE5C4F-8D25-44E2-8C85-2E88C983E30E}" presName="LevelOneTextNode" presStyleLbl="node0" presStyleIdx="0" presStyleCnt="1" custScaleX="80218" custScaleY="85631" custLinFactNeighborX="1652" custLinFactNeighborY="0">
        <dgm:presLayoutVars>
          <dgm:chPref val="3"/>
        </dgm:presLayoutVars>
      </dgm:prSet>
      <dgm:spPr>
        <a:prstGeom prst="roundRect">
          <a:avLst/>
        </a:prstGeom>
      </dgm:spPr>
    </dgm:pt>
    <dgm:pt modelId="{BA2B81D3-490A-4304-917C-F804F9DEFF3E}" type="pres">
      <dgm:prSet presAssocID="{CEAE5C4F-8D25-44E2-8C85-2E88C983E30E}" presName="level2hierChild" presStyleCnt="0"/>
      <dgm:spPr/>
    </dgm:pt>
    <dgm:pt modelId="{8BC652E7-487E-4BD8-9C60-AE8004A47EB7}" type="pres">
      <dgm:prSet presAssocID="{17BA09DC-6F3E-41D1-89EF-D1DC3BCDC7E5}" presName="conn2-1" presStyleLbl="parChTrans1D2" presStyleIdx="0" presStyleCnt="1"/>
      <dgm:spPr/>
    </dgm:pt>
    <dgm:pt modelId="{A95B754E-074D-4476-9C7C-A4310294BFC9}" type="pres">
      <dgm:prSet presAssocID="{17BA09DC-6F3E-41D1-89EF-D1DC3BCDC7E5}" presName="connTx" presStyleLbl="parChTrans1D2" presStyleIdx="0" presStyleCnt="1"/>
      <dgm:spPr/>
    </dgm:pt>
    <dgm:pt modelId="{65DEA31A-ADB0-45E9-BA3F-72F46AC33636}" type="pres">
      <dgm:prSet presAssocID="{859A9235-B0CE-4F16-8DE2-23E38D4A5600}" presName="root2" presStyleCnt="0"/>
      <dgm:spPr/>
    </dgm:pt>
    <dgm:pt modelId="{21FBA105-B6EF-4D75-A3EA-45BB658A1A49}" type="pres">
      <dgm:prSet presAssocID="{859A9235-B0CE-4F16-8DE2-23E38D4A5600}" presName="LevelTwoTextNode" presStyleLbl="node2" presStyleIdx="0" presStyleCnt="1" custScaleX="80218" custScaleY="85631" custLinFactNeighborX="1652" custLinFactNeighborY="0">
        <dgm:presLayoutVars>
          <dgm:chPref val="3"/>
        </dgm:presLayoutVars>
      </dgm:prSet>
      <dgm:spPr>
        <a:prstGeom prst="roundRect">
          <a:avLst/>
        </a:prstGeom>
      </dgm:spPr>
    </dgm:pt>
    <dgm:pt modelId="{310C30FA-99FE-43E8-9D6C-867AE0CB86DD}" type="pres">
      <dgm:prSet presAssocID="{859A9235-B0CE-4F16-8DE2-23E38D4A5600}" presName="level3hierChild" presStyleCnt="0"/>
      <dgm:spPr/>
    </dgm:pt>
    <dgm:pt modelId="{25F44B48-23D2-4EA7-B15D-C28906D951CC}" type="pres">
      <dgm:prSet presAssocID="{E8964E8B-D477-4973-92FE-9527F09CC8DE}" presName="conn2-1" presStyleLbl="parChTrans1D3" presStyleIdx="0" presStyleCnt="2"/>
      <dgm:spPr/>
    </dgm:pt>
    <dgm:pt modelId="{1B2D8C4A-F83D-4E8A-B4FA-91720A7A74C1}" type="pres">
      <dgm:prSet presAssocID="{E8964E8B-D477-4973-92FE-9527F09CC8DE}" presName="connTx" presStyleLbl="parChTrans1D3" presStyleIdx="0" presStyleCnt="2"/>
      <dgm:spPr/>
    </dgm:pt>
    <dgm:pt modelId="{69143AE3-31A2-40D8-8D37-54473BC68584}" type="pres">
      <dgm:prSet presAssocID="{08B6A024-3355-4279-AA22-BB740AFF5EDD}" presName="root2" presStyleCnt="0"/>
      <dgm:spPr/>
    </dgm:pt>
    <dgm:pt modelId="{623D4C73-A05F-4AC5-9E63-CCA585B1F12F}" type="pres">
      <dgm:prSet presAssocID="{08B6A024-3355-4279-AA22-BB740AFF5EDD}" presName="LevelTwoTextNode" presStyleLbl="node3" presStyleIdx="0" presStyleCnt="2" custScaleX="80218" custScaleY="85631">
        <dgm:presLayoutVars>
          <dgm:chPref val="3"/>
        </dgm:presLayoutVars>
      </dgm:prSet>
      <dgm:spPr>
        <a:prstGeom prst="roundRect">
          <a:avLst/>
        </a:prstGeom>
      </dgm:spPr>
    </dgm:pt>
    <dgm:pt modelId="{333BCB54-6D5E-43E0-8D15-755B1A1D937E}" type="pres">
      <dgm:prSet presAssocID="{08B6A024-3355-4279-AA22-BB740AFF5EDD}" presName="level3hierChild" presStyleCnt="0"/>
      <dgm:spPr/>
    </dgm:pt>
    <dgm:pt modelId="{9BBC27F7-6456-41DC-A9DE-3D67C09CD11D}" type="pres">
      <dgm:prSet presAssocID="{29CBF9B9-0B85-49D0-B198-07F0A41D9A63}" presName="conn2-1" presStyleLbl="parChTrans1D3" presStyleIdx="1" presStyleCnt="2"/>
      <dgm:spPr/>
    </dgm:pt>
    <dgm:pt modelId="{F48B56A3-8E05-4A3C-9FF0-43A791FA308C}" type="pres">
      <dgm:prSet presAssocID="{29CBF9B9-0B85-49D0-B198-07F0A41D9A63}" presName="connTx" presStyleLbl="parChTrans1D3" presStyleIdx="1" presStyleCnt="2"/>
      <dgm:spPr/>
    </dgm:pt>
    <dgm:pt modelId="{608AC5B4-BECF-4900-B86C-61DCC5197488}" type="pres">
      <dgm:prSet presAssocID="{79DB35EA-DFAF-4F67-91C1-23CF8108A30C}" presName="root2" presStyleCnt="0"/>
      <dgm:spPr/>
    </dgm:pt>
    <dgm:pt modelId="{A828D66E-C612-42B3-BC15-868E58A3CFBB}" type="pres">
      <dgm:prSet presAssocID="{79DB35EA-DFAF-4F67-91C1-23CF8108A30C}" presName="LevelTwoTextNode" presStyleLbl="node3" presStyleIdx="1" presStyleCnt="2" custScaleX="80218" custScaleY="85631">
        <dgm:presLayoutVars>
          <dgm:chPref val="3"/>
        </dgm:presLayoutVars>
      </dgm:prSet>
      <dgm:spPr>
        <a:prstGeom prst="roundRect">
          <a:avLst/>
        </a:prstGeom>
      </dgm:spPr>
    </dgm:pt>
    <dgm:pt modelId="{2C5CAD00-9CB4-4EC5-BBD8-C289A951D820}" type="pres">
      <dgm:prSet presAssocID="{79DB35EA-DFAF-4F67-91C1-23CF8108A30C}" presName="level3hierChild" presStyleCnt="0"/>
      <dgm:spPr/>
    </dgm:pt>
  </dgm:ptLst>
  <dgm:cxnLst>
    <dgm:cxn modelId="{6CE9E81A-9F58-4095-97BE-FFAE00D9B162}" type="presOf" srcId="{3BA18099-47BC-43F0-B7EC-4A4344087450}" destId="{F9939CE3-1873-4048-94FA-C546B38DDABD}" srcOrd="0" destOrd="0" presId="urn:microsoft.com/office/officeart/2005/8/layout/hierarchy2"/>
    <dgm:cxn modelId="{E4550831-93FB-433F-B73C-F89D7FA5581E}" type="presOf" srcId="{08B6A024-3355-4279-AA22-BB740AFF5EDD}" destId="{623D4C73-A05F-4AC5-9E63-CCA585B1F12F}" srcOrd="0" destOrd="0" presId="urn:microsoft.com/office/officeart/2005/8/layout/hierarchy2"/>
    <dgm:cxn modelId="{19DC6E3F-9512-4B36-8321-41F61AE944BC}" srcId="{859A9235-B0CE-4F16-8DE2-23E38D4A5600}" destId="{08B6A024-3355-4279-AA22-BB740AFF5EDD}" srcOrd="0" destOrd="0" parTransId="{E8964E8B-D477-4973-92FE-9527F09CC8DE}" sibTransId="{FDBDC340-801D-4109-B347-AA5FAE7811EE}"/>
    <dgm:cxn modelId="{42319446-70B5-4D56-86B3-E2EE1DE9DD25}" type="presOf" srcId="{E8964E8B-D477-4973-92FE-9527F09CC8DE}" destId="{1B2D8C4A-F83D-4E8A-B4FA-91720A7A74C1}" srcOrd="1" destOrd="0" presId="urn:microsoft.com/office/officeart/2005/8/layout/hierarchy2"/>
    <dgm:cxn modelId="{BA26B850-C679-4A24-BE9A-EFAAABA26809}" type="presOf" srcId="{17BA09DC-6F3E-41D1-89EF-D1DC3BCDC7E5}" destId="{8BC652E7-487E-4BD8-9C60-AE8004A47EB7}" srcOrd="0" destOrd="0" presId="urn:microsoft.com/office/officeart/2005/8/layout/hierarchy2"/>
    <dgm:cxn modelId="{6B823984-D6BB-4F9C-B9C4-2D83E958BA85}" type="presOf" srcId="{29CBF9B9-0B85-49D0-B198-07F0A41D9A63}" destId="{9BBC27F7-6456-41DC-A9DE-3D67C09CD11D}" srcOrd="0" destOrd="0" presId="urn:microsoft.com/office/officeart/2005/8/layout/hierarchy2"/>
    <dgm:cxn modelId="{CBBF9490-9755-43DD-B5AF-BB00C07CFC72}" type="presOf" srcId="{859A9235-B0CE-4F16-8DE2-23E38D4A5600}" destId="{21FBA105-B6EF-4D75-A3EA-45BB658A1A49}" srcOrd="0" destOrd="0" presId="urn:microsoft.com/office/officeart/2005/8/layout/hierarchy2"/>
    <dgm:cxn modelId="{E6DB8BA2-15B7-42D6-9B93-86E2994AA5A9}" type="presOf" srcId="{17BA09DC-6F3E-41D1-89EF-D1DC3BCDC7E5}" destId="{A95B754E-074D-4476-9C7C-A4310294BFC9}" srcOrd="1" destOrd="0" presId="urn:microsoft.com/office/officeart/2005/8/layout/hierarchy2"/>
    <dgm:cxn modelId="{1FDD12BE-0B68-45F4-8284-8A3E39D5EE04}" type="presOf" srcId="{29CBF9B9-0B85-49D0-B198-07F0A41D9A63}" destId="{F48B56A3-8E05-4A3C-9FF0-43A791FA308C}" srcOrd="1" destOrd="0" presId="urn:microsoft.com/office/officeart/2005/8/layout/hierarchy2"/>
    <dgm:cxn modelId="{2E387EE1-D8F5-4255-9B86-306D419E2941}" type="presOf" srcId="{E8964E8B-D477-4973-92FE-9527F09CC8DE}" destId="{25F44B48-23D2-4EA7-B15D-C28906D951CC}" srcOrd="0" destOrd="0" presId="urn:microsoft.com/office/officeart/2005/8/layout/hierarchy2"/>
    <dgm:cxn modelId="{346136E8-7CA5-4B24-86F9-20537E56C208}" type="presOf" srcId="{79DB35EA-DFAF-4F67-91C1-23CF8108A30C}" destId="{A828D66E-C612-42B3-BC15-868E58A3CFBB}" srcOrd="0" destOrd="0" presId="urn:microsoft.com/office/officeart/2005/8/layout/hierarchy2"/>
    <dgm:cxn modelId="{F9F68AE8-9E5D-4C20-8CD9-392D30C0D671}" srcId="{859A9235-B0CE-4F16-8DE2-23E38D4A5600}" destId="{79DB35EA-DFAF-4F67-91C1-23CF8108A30C}" srcOrd="1" destOrd="0" parTransId="{29CBF9B9-0B85-49D0-B198-07F0A41D9A63}" sibTransId="{E9A4E51B-5384-4ABB-B9C1-195DCB1AD7A8}"/>
    <dgm:cxn modelId="{2164E3F7-A997-4B01-B014-30183DE9C378}" srcId="{3BA18099-47BC-43F0-B7EC-4A4344087450}" destId="{CEAE5C4F-8D25-44E2-8C85-2E88C983E30E}" srcOrd="0" destOrd="0" parTransId="{51809F88-C3F2-41A6-815E-BEA04124CA76}" sibTransId="{3008AA46-CD3B-45F9-A9EA-B3278F12AADD}"/>
    <dgm:cxn modelId="{BAA00DF9-6CD9-4163-81B9-05C06805B174}" srcId="{CEAE5C4F-8D25-44E2-8C85-2E88C983E30E}" destId="{859A9235-B0CE-4F16-8DE2-23E38D4A5600}" srcOrd="0" destOrd="0" parTransId="{17BA09DC-6F3E-41D1-89EF-D1DC3BCDC7E5}" sibTransId="{F3B3E0A1-5983-4DF8-B039-FC9B7010C06E}"/>
    <dgm:cxn modelId="{E0F6E5FB-055F-4695-B7DB-7D346748B084}" type="presOf" srcId="{CEAE5C4F-8D25-44E2-8C85-2E88C983E30E}" destId="{B13E65FD-66FB-4AA8-A19D-2E68050AD158}" srcOrd="0" destOrd="0" presId="urn:microsoft.com/office/officeart/2005/8/layout/hierarchy2"/>
    <dgm:cxn modelId="{A5B12B8A-9100-4514-BE86-D6EA0A8605DA}" type="presParOf" srcId="{F9939CE3-1873-4048-94FA-C546B38DDABD}" destId="{EE2688C7-62C8-463E-84A4-6947512DF06A}" srcOrd="0" destOrd="0" presId="urn:microsoft.com/office/officeart/2005/8/layout/hierarchy2"/>
    <dgm:cxn modelId="{184DE3DA-DA7E-4D92-9A9C-5A4A9B88302F}" type="presParOf" srcId="{EE2688C7-62C8-463E-84A4-6947512DF06A}" destId="{B13E65FD-66FB-4AA8-A19D-2E68050AD158}" srcOrd="0" destOrd="0" presId="urn:microsoft.com/office/officeart/2005/8/layout/hierarchy2"/>
    <dgm:cxn modelId="{B92681D7-B1BE-4D15-9B12-89310BC562CC}" type="presParOf" srcId="{EE2688C7-62C8-463E-84A4-6947512DF06A}" destId="{BA2B81D3-490A-4304-917C-F804F9DEFF3E}" srcOrd="1" destOrd="0" presId="urn:microsoft.com/office/officeart/2005/8/layout/hierarchy2"/>
    <dgm:cxn modelId="{2EDF917A-2AE6-4E1D-9C83-BE54D5DBCDBC}" type="presParOf" srcId="{BA2B81D3-490A-4304-917C-F804F9DEFF3E}" destId="{8BC652E7-487E-4BD8-9C60-AE8004A47EB7}" srcOrd="0" destOrd="0" presId="urn:microsoft.com/office/officeart/2005/8/layout/hierarchy2"/>
    <dgm:cxn modelId="{0591521F-EA61-4412-B40B-C9A49AC6E21C}" type="presParOf" srcId="{8BC652E7-487E-4BD8-9C60-AE8004A47EB7}" destId="{A95B754E-074D-4476-9C7C-A4310294BFC9}" srcOrd="0" destOrd="0" presId="urn:microsoft.com/office/officeart/2005/8/layout/hierarchy2"/>
    <dgm:cxn modelId="{1689F7EE-15C8-413E-B4C2-C94D45C87967}" type="presParOf" srcId="{BA2B81D3-490A-4304-917C-F804F9DEFF3E}" destId="{65DEA31A-ADB0-45E9-BA3F-72F46AC33636}" srcOrd="1" destOrd="0" presId="urn:microsoft.com/office/officeart/2005/8/layout/hierarchy2"/>
    <dgm:cxn modelId="{E9862E1A-B183-4A7C-A08C-85BA88AF51FD}" type="presParOf" srcId="{65DEA31A-ADB0-45E9-BA3F-72F46AC33636}" destId="{21FBA105-B6EF-4D75-A3EA-45BB658A1A49}" srcOrd="0" destOrd="0" presId="urn:microsoft.com/office/officeart/2005/8/layout/hierarchy2"/>
    <dgm:cxn modelId="{A3A9A5C4-C27F-43B8-BF85-66F83B8FEF03}" type="presParOf" srcId="{65DEA31A-ADB0-45E9-BA3F-72F46AC33636}" destId="{310C30FA-99FE-43E8-9D6C-867AE0CB86DD}" srcOrd="1" destOrd="0" presId="urn:microsoft.com/office/officeart/2005/8/layout/hierarchy2"/>
    <dgm:cxn modelId="{789CEC43-B55E-413A-A431-03DA46A24CB1}" type="presParOf" srcId="{310C30FA-99FE-43E8-9D6C-867AE0CB86DD}" destId="{25F44B48-23D2-4EA7-B15D-C28906D951CC}" srcOrd="0" destOrd="0" presId="urn:microsoft.com/office/officeart/2005/8/layout/hierarchy2"/>
    <dgm:cxn modelId="{5CF1CB1D-FC24-4A69-AA1A-7EC7FB646C9A}" type="presParOf" srcId="{25F44B48-23D2-4EA7-B15D-C28906D951CC}" destId="{1B2D8C4A-F83D-4E8A-B4FA-91720A7A74C1}" srcOrd="0" destOrd="0" presId="urn:microsoft.com/office/officeart/2005/8/layout/hierarchy2"/>
    <dgm:cxn modelId="{546F6FDE-6E65-412C-AA2A-7ACFFA70F9EC}" type="presParOf" srcId="{310C30FA-99FE-43E8-9D6C-867AE0CB86DD}" destId="{69143AE3-31A2-40D8-8D37-54473BC68584}" srcOrd="1" destOrd="0" presId="urn:microsoft.com/office/officeart/2005/8/layout/hierarchy2"/>
    <dgm:cxn modelId="{0F5B59F4-14F0-4208-A79D-56D27974F702}" type="presParOf" srcId="{69143AE3-31A2-40D8-8D37-54473BC68584}" destId="{623D4C73-A05F-4AC5-9E63-CCA585B1F12F}" srcOrd="0" destOrd="0" presId="urn:microsoft.com/office/officeart/2005/8/layout/hierarchy2"/>
    <dgm:cxn modelId="{02D1AABA-66F3-4AD8-80DD-89B732E114C0}" type="presParOf" srcId="{69143AE3-31A2-40D8-8D37-54473BC68584}" destId="{333BCB54-6D5E-43E0-8D15-755B1A1D937E}" srcOrd="1" destOrd="0" presId="urn:microsoft.com/office/officeart/2005/8/layout/hierarchy2"/>
    <dgm:cxn modelId="{5901F5DF-B8F4-4D13-BB5E-28AA1654B842}" type="presParOf" srcId="{310C30FA-99FE-43E8-9D6C-867AE0CB86DD}" destId="{9BBC27F7-6456-41DC-A9DE-3D67C09CD11D}" srcOrd="2" destOrd="0" presId="urn:microsoft.com/office/officeart/2005/8/layout/hierarchy2"/>
    <dgm:cxn modelId="{391DDAB8-ED1C-4F27-9095-56F5E5729191}" type="presParOf" srcId="{9BBC27F7-6456-41DC-A9DE-3D67C09CD11D}" destId="{F48B56A3-8E05-4A3C-9FF0-43A791FA308C}" srcOrd="0" destOrd="0" presId="urn:microsoft.com/office/officeart/2005/8/layout/hierarchy2"/>
    <dgm:cxn modelId="{47B461AA-20AA-4599-99E5-AE1CE3FF6F50}" type="presParOf" srcId="{310C30FA-99FE-43E8-9D6C-867AE0CB86DD}" destId="{608AC5B4-BECF-4900-B86C-61DCC5197488}" srcOrd="3" destOrd="0" presId="urn:microsoft.com/office/officeart/2005/8/layout/hierarchy2"/>
    <dgm:cxn modelId="{B9E9F366-10FE-4EDD-BFAF-C348DAF78950}" type="presParOf" srcId="{608AC5B4-BECF-4900-B86C-61DCC5197488}" destId="{A828D66E-C612-42B3-BC15-868E58A3CFBB}" srcOrd="0" destOrd="0" presId="urn:microsoft.com/office/officeart/2005/8/layout/hierarchy2"/>
    <dgm:cxn modelId="{D0B521A0-35B5-4A42-A3A3-22B883482282}" type="presParOf" srcId="{608AC5B4-BECF-4900-B86C-61DCC5197488}" destId="{2C5CAD00-9CB4-4EC5-BBD8-C289A951D82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F435D1-B84B-4AD2-9B86-F9D856B91C4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A63F65C-36AA-4395-9B02-BEEF77DBA8A8}">
      <dgm:prSet custT="1"/>
      <dgm:spPr>
        <a:solidFill>
          <a:schemeClr val="bg1">
            <a:alpha val="90000"/>
          </a:schemeClr>
        </a:solidFill>
      </dgm:spPr>
      <dgm:t>
        <a:bodyPr/>
        <a:lstStyle/>
        <a:p>
          <a:r>
            <a:rPr lang="en-US" sz="2000" dirty="0">
              <a:latin typeface="Arial" panose="020B0604020202020204" pitchFamily="34" charset="0"/>
              <a:cs typeface="Arial" panose="020B0604020202020204" pitchFamily="34" charset="0"/>
            </a:rPr>
            <a:t>Identify what parts can be used for the new model</a:t>
          </a:r>
        </a:p>
      </dgm:t>
    </dgm:pt>
    <dgm:pt modelId="{4E540D59-24F7-4507-9109-2D2A2D7B00E6}" type="parTrans" cxnId="{A07F5A37-4EC3-425F-9096-D2514E35B8E3}">
      <dgm:prSet/>
      <dgm:spPr/>
      <dgm:t>
        <a:bodyPr/>
        <a:lstStyle/>
        <a:p>
          <a:endParaRPr lang="en-US"/>
        </a:p>
      </dgm:t>
    </dgm:pt>
    <dgm:pt modelId="{3645C572-61C0-40F5-9CDB-9D08F88CD565}" type="sibTrans" cxnId="{A07F5A37-4EC3-425F-9096-D2514E35B8E3}">
      <dgm:prSet/>
      <dgm:spPr/>
      <dgm:t>
        <a:bodyPr/>
        <a:lstStyle/>
        <a:p>
          <a:endParaRPr lang="en-US"/>
        </a:p>
      </dgm:t>
    </dgm:pt>
    <dgm:pt modelId="{30795ED8-0FEF-4A91-9A04-CDA2FC2E3D0D}">
      <dgm:prSet custT="1"/>
      <dgm:spPr/>
      <dgm:t>
        <a:bodyPr/>
        <a:lstStyle/>
        <a:p>
          <a:r>
            <a:rPr lang="en-US" sz="2000" dirty="0">
              <a:latin typeface="Arial" panose="020B0604020202020204" pitchFamily="34" charset="0"/>
              <a:cs typeface="Arial" panose="020B0604020202020204" pitchFamily="34" charset="0"/>
            </a:rPr>
            <a:t>Create CAD for fin deflection design</a:t>
          </a:r>
        </a:p>
      </dgm:t>
    </dgm:pt>
    <dgm:pt modelId="{7FCD9642-CD93-47B4-BD6B-7E67E7206EEC}" type="parTrans" cxnId="{6780E460-CFE4-482A-8C76-2F39271647C1}">
      <dgm:prSet/>
      <dgm:spPr/>
      <dgm:t>
        <a:bodyPr/>
        <a:lstStyle/>
        <a:p>
          <a:endParaRPr lang="en-US"/>
        </a:p>
      </dgm:t>
    </dgm:pt>
    <dgm:pt modelId="{0135B4DB-E072-48ED-B192-FBE027127210}" type="sibTrans" cxnId="{6780E460-CFE4-482A-8C76-2F39271647C1}">
      <dgm:prSet/>
      <dgm:spPr/>
      <dgm:t>
        <a:bodyPr/>
        <a:lstStyle/>
        <a:p>
          <a:endParaRPr lang="en-US"/>
        </a:p>
      </dgm:t>
    </dgm:pt>
    <dgm:pt modelId="{FCDDEABA-9BA5-4D47-B55F-6D693B0E2416}">
      <dgm:prSet custT="1"/>
      <dgm:spPr/>
      <dgm:t>
        <a:bodyPr/>
        <a:lstStyle/>
        <a:p>
          <a:r>
            <a:rPr lang="en-US" sz="2000" dirty="0"/>
            <a:t>Purchase or re-machine parts that can not be salvaged</a:t>
          </a:r>
        </a:p>
      </dgm:t>
    </dgm:pt>
    <dgm:pt modelId="{8DB74DFA-BF74-45B3-A350-65D369D1D359}" type="parTrans" cxnId="{45A85396-6B3D-41E4-83C9-314D7CF18141}">
      <dgm:prSet/>
      <dgm:spPr/>
      <dgm:t>
        <a:bodyPr/>
        <a:lstStyle/>
        <a:p>
          <a:endParaRPr lang="en-US"/>
        </a:p>
      </dgm:t>
    </dgm:pt>
    <dgm:pt modelId="{CD5C8E2E-544E-4F4F-8A0B-68A2FE0F00B7}" type="sibTrans" cxnId="{45A85396-6B3D-41E4-83C9-314D7CF18141}">
      <dgm:prSet/>
      <dgm:spPr/>
      <dgm:t>
        <a:bodyPr/>
        <a:lstStyle/>
        <a:p>
          <a:endParaRPr lang="en-US"/>
        </a:p>
      </dgm:t>
    </dgm:pt>
    <dgm:pt modelId="{7A59A2A2-69DA-4CB9-A559-A03188810502}" type="pres">
      <dgm:prSet presAssocID="{BEF435D1-B84B-4AD2-9B86-F9D856B91C45}" presName="Name0" presStyleCnt="0">
        <dgm:presLayoutVars>
          <dgm:chMax val="11"/>
          <dgm:chPref val="11"/>
          <dgm:dir/>
          <dgm:resizeHandles/>
        </dgm:presLayoutVars>
      </dgm:prSet>
      <dgm:spPr/>
    </dgm:pt>
    <dgm:pt modelId="{5AC5A47B-9044-4CCD-9784-C262786AFB52}" type="pres">
      <dgm:prSet presAssocID="{FCDDEABA-9BA5-4D47-B55F-6D693B0E2416}" presName="Accent3" presStyleCnt="0"/>
      <dgm:spPr/>
    </dgm:pt>
    <dgm:pt modelId="{C3D61A7B-2985-41F7-AC2F-C453C30DD2DA}" type="pres">
      <dgm:prSet presAssocID="{FCDDEABA-9BA5-4D47-B55F-6D693B0E2416}" presName="Accent" presStyleLbl="node1" presStyleIdx="0" presStyleCnt="3"/>
      <dgm:spPr>
        <a:solidFill>
          <a:srgbClr val="A4D233"/>
        </a:solidFill>
      </dgm:spPr>
    </dgm:pt>
    <dgm:pt modelId="{8DEDD7EE-078E-4AAC-9D66-D88400B709CC}" type="pres">
      <dgm:prSet presAssocID="{FCDDEABA-9BA5-4D47-B55F-6D693B0E2416}" presName="ParentBackground3" presStyleCnt="0"/>
      <dgm:spPr/>
    </dgm:pt>
    <dgm:pt modelId="{D3393A23-5DF2-4ECC-A99A-68691DB4416C}" type="pres">
      <dgm:prSet presAssocID="{FCDDEABA-9BA5-4D47-B55F-6D693B0E2416}" presName="ParentBackground" presStyleLbl="fgAcc1" presStyleIdx="0" presStyleCnt="3"/>
      <dgm:spPr/>
    </dgm:pt>
    <dgm:pt modelId="{098BDFB8-FF05-4520-86B0-23FF348BD662}" type="pres">
      <dgm:prSet presAssocID="{FCDDEABA-9BA5-4D47-B55F-6D693B0E2416}" presName="Parent3" presStyleLbl="revTx" presStyleIdx="0" presStyleCnt="0">
        <dgm:presLayoutVars>
          <dgm:chMax val="1"/>
          <dgm:chPref val="1"/>
          <dgm:bulletEnabled val="1"/>
        </dgm:presLayoutVars>
      </dgm:prSet>
      <dgm:spPr/>
    </dgm:pt>
    <dgm:pt modelId="{C380387B-9820-4292-AED3-233CE840D3D7}" type="pres">
      <dgm:prSet presAssocID="{30795ED8-0FEF-4A91-9A04-CDA2FC2E3D0D}" presName="Accent2" presStyleCnt="0"/>
      <dgm:spPr/>
    </dgm:pt>
    <dgm:pt modelId="{381EC760-0106-4C7F-BFB4-CB62DA5D9497}" type="pres">
      <dgm:prSet presAssocID="{30795ED8-0FEF-4A91-9A04-CDA2FC2E3D0D}" presName="Accent" presStyleLbl="node1" presStyleIdx="1" presStyleCnt="3"/>
      <dgm:spPr>
        <a:solidFill>
          <a:srgbClr val="00BBDC"/>
        </a:solidFill>
      </dgm:spPr>
    </dgm:pt>
    <dgm:pt modelId="{23F12464-EF5A-4CB3-8B93-8939DFE4E837}" type="pres">
      <dgm:prSet presAssocID="{30795ED8-0FEF-4A91-9A04-CDA2FC2E3D0D}" presName="ParentBackground2" presStyleCnt="0"/>
      <dgm:spPr/>
    </dgm:pt>
    <dgm:pt modelId="{7EBA4F77-FB2A-4C0B-9646-55B07331B49E}" type="pres">
      <dgm:prSet presAssocID="{30795ED8-0FEF-4A91-9A04-CDA2FC2E3D0D}" presName="ParentBackground" presStyleLbl="fgAcc1" presStyleIdx="1" presStyleCnt="3"/>
      <dgm:spPr/>
    </dgm:pt>
    <dgm:pt modelId="{51B4C7C3-B57B-4A12-B660-EF5C4CCB0D85}" type="pres">
      <dgm:prSet presAssocID="{30795ED8-0FEF-4A91-9A04-CDA2FC2E3D0D}" presName="Parent2" presStyleLbl="revTx" presStyleIdx="0" presStyleCnt="0">
        <dgm:presLayoutVars>
          <dgm:chMax val="1"/>
          <dgm:chPref val="1"/>
          <dgm:bulletEnabled val="1"/>
        </dgm:presLayoutVars>
      </dgm:prSet>
      <dgm:spPr/>
    </dgm:pt>
    <dgm:pt modelId="{906871AD-D413-4B4A-B6C4-DE3D94F3A6C7}" type="pres">
      <dgm:prSet presAssocID="{AA63F65C-36AA-4395-9B02-BEEF77DBA8A8}" presName="Accent1" presStyleCnt="0"/>
      <dgm:spPr/>
    </dgm:pt>
    <dgm:pt modelId="{3A72C26F-0DB1-4242-8C5F-3CACF6E2008A}" type="pres">
      <dgm:prSet presAssocID="{AA63F65C-36AA-4395-9B02-BEEF77DBA8A8}" presName="Accent" presStyleLbl="node1" presStyleIdx="2" presStyleCnt="3"/>
      <dgm:spPr>
        <a:solidFill>
          <a:srgbClr val="236192"/>
        </a:solidFill>
      </dgm:spPr>
    </dgm:pt>
    <dgm:pt modelId="{D567F78E-9ECC-405B-B024-242FC75209C8}" type="pres">
      <dgm:prSet presAssocID="{AA63F65C-36AA-4395-9B02-BEEF77DBA8A8}" presName="ParentBackground1" presStyleCnt="0"/>
      <dgm:spPr/>
    </dgm:pt>
    <dgm:pt modelId="{4ED65700-B7D4-4918-B4D3-A1484F39DDA9}" type="pres">
      <dgm:prSet presAssocID="{AA63F65C-36AA-4395-9B02-BEEF77DBA8A8}" presName="ParentBackground" presStyleLbl="fgAcc1" presStyleIdx="2" presStyleCnt="3"/>
      <dgm:spPr/>
    </dgm:pt>
    <dgm:pt modelId="{8D0319BC-2394-4C47-A083-62F19A63C4F1}" type="pres">
      <dgm:prSet presAssocID="{AA63F65C-36AA-4395-9B02-BEEF77DBA8A8}" presName="Parent1" presStyleLbl="revTx" presStyleIdx="0" presStyleCnt="0">
        <dgm:presLayoutVars>
          <dgm:chMax val="1"/>
          <dgm:chPref val="1"/>
          <dgm:bulletEnabled val="1"/>
        </dgm:presLayoutVars>
      </dgm:prSet>
      <dgm:spPr/>
    </dgm:pt>
  </dgm:ptLst>
  <dgm:cxnLst>
    <dgm:cxn modelId="{5134F509-014F-40D8-8855-7DA40F36218A}" type="presOf" srcId="{AA63F65C-36AA-4395-9B02-BEEF77DBA8A8}" destId="{8D0319BC-2394-4C47-A083-62F19A63C4F1}" srcOrd="1" destOrd="0" presId="urn:microsoft.com/office/officeart/2011/layout/CircleProcess"/>
    <dgm:cxn modelId="{A07F5A37-4EC3-425F-9096-D2514E35B8E3}" srcId="{BEF435D1-B84B-4AD2-9B86-F9D856B91C45}" destId="{AA63F65C-36AA-4395-9B02-BEEF77DBA8A8}" srcOrd="0" destOrd="0" parTransId="{4E540D59-24F7-4507-9109-2D2A2D7B00E6}" sibTransId="{3645C572-61C0-40F5-9CDB-9D08F88CD565}"/>
    <dgm:cxn modelId="{6780E460-CFE4-482A-8C76-2F39271647C1}" srcId="{BEF435D1-B84B-4AD2-9B86-F9D856B91C45}" destId="{30795ED8-0FEF-4A91-9A04-CDA2FC2E3D0D}" srcOrd="1" destOrd="0" parTransId="{7FCD9642-CD93-47B4-BD6B-7E67E7206EEC}" sibTransId="{0135B4DB-E072-48ED-B192-FBE027127210}"/>
    <dgm:cxn modelId="{865E474B-3EEC-419F-A072-D9012207BD48}" type="presOf" srcId="{30795ED8-0FEF-4A91-9A04-CDA2FC2E3D0D}" destId="{7EBA4F77-FB2A-4C0B-9646-55B07331B49E}" srcOrd="0" destOrd="0" presId="urn:microsoft.com/office/officeart/2011/layout/CircleProcess"/>
    <dgm:cxn modelId="{BB851159-98E2-4DBD-87A7-AC312A17C726}" type="presOf" srcId="{FCDDEABA-9BA5-4D47-B55F-6D693B0E2416}" destId="{D3393A23-5DF2-4ECC-A99A-68691DB4416C}" srcOrd="0" destOrd="0" presId="urn:microsoft.com/office/officeart/2011/layout/CircleProcess"/>
    <dgm:cxn modelId="{45A85396-6B3D-41E4-83C9-314D7CF18141}" srcId="{BEF435D1-B84B-4AD2-9B86-F9D856B91C45}" destId="{FCDDEABA-9BA5-4D47-B55F-6D693B0E2416}" srcOrd="2" destOrd="0" parTransId="{8DB74DFA-BF74-45B3-A350-65D369D1D359}" sibTransId="{CD5C8E2E-544E-4F4F-8A0B-68A2FE0F00B7}"/>
    <dgm:cxn modelId="{5C9AFA9F-6D0F-4591-A968-51DA27CF9548}" type="presOf" srcId="{FCDDEABA-9BA5-4D47-B55F-6D693B0E2416}" destId="{098BDFB8-FF05-4520-86B0-23FF348BD662}" srcOrd="1" destOrd="0" presId="urn:microsoft.com/office/officeart/2011/layout/CircleProcess"/>
    <dgm:cxn modelId="{77CF12A2-60B5-4876-A866-1F950C31F067}" type="presOf" srcId="{AA63F65C-36AA-4395-9B02-BEEF77DBA8A8}" destId="{4ED65700-B7D4-4918-B4D3-A1484F39DDA9}" srcOrd="0" destOrd="0" presId="urn:microsoft.com/office/officeart/2011/layout/CircleProcess"/>
    <dgm:cxn modelId="{208B39A6-6AC1-49AE-8639-0DB357B107DE}" type="presOf" srcId="{BEF435D1-B84B-4AD2-9B86-F9D856B91C45}" destId="{7A59A2A2-69DA-4CB9-A559-A03188810502}" srcOrd="0" destOrd="0" presId="urn:microsoft.com/office/officeart/2011/layout/CircleProcess"/>
    <dgm:cxn modelId="{6DF260E5-9A14-4987-BAB3-91D8BD240531}" type="presOf" srcId="{30795ED8-0FEF-4A91-9A04-CDA2FC2E3D0D}" destId="{51B4C7C3-B57B-4A12-B660-EF5C4CCB0D85}" srcOrd="1" destOrd="0" presId="urn:microsoft.com/office/officeart/2011/layout/CircleProcess"/>
    <dgm:cxn modelId="{6BA67675-3140-400F-9452-8F674DB6811B}" type="presParOf" srcId="{7A59A2A2-69DA-4CB9-A559-A03188810502}" destId="{5AC5A47B-9044-4CCD-9784-C262786AFB52}" srcOrd="0" destOrd="0" presId="urn:microsoft.com/office/officeart/2011/layout/CircleProcess"/>
    <dgm:cxn modelId="{CF55E85C-5447-4C51-BEF1-8CE31A224D9A}" type="presParOf" srcId="{5AC5A47B-9044-4CCD-9784-C262786AFB52}" destId="{C3D61A7B-2985-41F7-AC2F-C453C30DD2DA}" srcOrd="0" destOrd="0" presId="urn:microsoft.com/office/officeart/2011/layout/CircleProcess"/>
    <dgm:cxn modelId="{9A03FFC1-86FC-45F0-841B-1DE2F5371A61}" type="presParOf" srcId="{7A59A2A2-69DA-4CB9-A559-A03188810502}" destId="{8DEDD7EE-078E-4AAC-9D66-D88400B709CC}" srcOrd="1" destOrd="0" presId="urn:microsoft.com/office/officeart/2011/layout/CircleProcess"/>
    <dgm:cxn modelId="{1C1EE379-8D76-4164-8972-36BAC2DE94DA}" type="presParOf" srcId="{8DEDD7EE-078E-4AAC-9D66-D88400B709CC}" destId="{D3393A23-5DF2-4ECC-A99A-68691DB4416C}" srcOrd="0" destOrd="0" presId="urn:microsoft.com/office/officeart/2011/layout/CircleProcess"/>
    <dgm:cxn modelId="{4ACED156-7755-4D72-A53E-BB8987724B71}" type="presParOf" srcId="{7A59A2A2-69DA-4CB9-A559-A03188810502}" destId="{098BDFB8-FF05-4520-86B0-23FF348BD662}" srcOrd="2" destOrd="0" presId="urn:microsoft.com/office/officeart/2011/layout/CircleProcess"/>
    <dgm:cxn modelId="{22356417-9736-49E1-89BC-993264168C05}" type="presParOf" srcId="{7A59A2A2-69DA-4CB9-A559-A03188810502}" destId="{C380387B-9820-4292-AED3-233CE840D3D7}" srcOrd="3" destOrd="0" presId="urn:microsoft.com/office/officeart/2011/layout/CircleProcess"/>
    <dgm:cxn modelId="{53FE3DA9-0A42-439B-BD0E-BEBD6BFD1231}" type="presParOf" srcId="{C380387B-9820-4292-AED3-233CE840D3D7}" destId="{381EC760-0106-4C7F-BFB4-CB62DA5D9497}" srcOrd="0" destOrd="0" presId="urn:microsoft.com/office/officeart/2011/layout/CircleProcess"/>
    <dgm:cxn modelId="{045064D0-C59D-477C-B44D-CDFAF69F9722}" type="presParOf" srcId="{7A59A2A2-69DA-4CB9-A559-A03188810502}" destId="{23F12464-EF5A-4CB3-8B93-8939DFE4E837}" srcOrd="4" destOrd="0" presId="urn:microsoft.com/office/officeart/2011/layout/CircleProcess"/>
    <dgm:cxn modelId="{D7C2C0CC-0408-43BD-9E04-509750FA3A8D}" type="presParOf" srcId="{23F12464-EF5A-4CB3-8B93-8939DFE4E837}" destId="{7EBA4F77-FB2A-4C0B-9646-55B07331B49E}" srcOrd="0" destOrd="0" presId="urn:microsoft.com/office/officeart/2011/layout/CircleProcess"/>
    <dgm:cxn modelId="{CE92BCF0-0753-4FE2-B1A8-842AC0CC68FE}" type="presParOf" srcId="{7A59A2A2-69DA-4CB9-A559-A03188810502}" destId="{51B4C7C3-B57B-4A12-B660-EF5C4CCB0D85}" srcOrd="5" destOrd="0" presId="urn:microsoft.com/office/officeart/2011/layout/CircleProcess"/>
    <dgm:cxn modelId="{A036A7CD-A3F9-4DAC-9456-ACA0F6A48ABC}" type="presParOf" srcId="{7A59A2A2-69DA-4CB9-A559-A03188810502}" destId="{906871AD-D413-4B4A-B6C4-DE3D94F3A6C7}" srcOrd="6" destOrd="0" presId="urn:microsoft.com/office/officeart/2011/layout/CircleProcess"/>
    <dgm:cxn modelId="{46014A43-D394-494C-9FFB-0222694E1C18}" type="presParOf" srcId="{906871AD-D413-4B4A-B6C4-DE3D94F3A6C7}" destId="{3A72C26F-0DB1-4242-8C5F-3CACF6E2008A}" srcOrd="0" destOrd="0" presId="urn:microsoft.com/office/officeart/2011/layout/CircleProcess"/>
    <dgm:cxn modelId="{738D00AF-569F-4328-8BCF-C975E85D4B26}" type="presParOf" srcId="{7A59A2A2-69DA-4CB9-A559-A03188810502}" destId="{D567F78E-9ECC-405B-B024-242FC75209C8}" srcOrd="7" destOrd="0" presId="urn:microsoft.com/office/officeart/2011/layout/CircleProcess"/>
    <dgm:cxn modelId="{8B926E07-7615-4700-BE57-11282FFBBCD9}" type="presParOf" srcId="{D567F78E-9ECC-405B-B024-242FC75209C8}" destId="{4ED65700-B7D4-4918-B4D3-A1484F39DDA9}" srcOrd="0" destOrd="0" presId="urn:microsoft.com/office/officeart/2011/layout/CircleProcess"/>
    <dgm:cxn modelId="{CA1B91C9-F9F5-4049-8F77-08BCBBC1CD2D}" type="presParOf" srcId="{7A59A2A2-69DA-4CB9-A559-A03188810502}" destId="{8D0319BC-2394-4C47-A083-62F19A63C4F1}"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E8E69-B1EF-450A-A642-8F7589840738}">
      <dsp:nvSpPr>
        <dsp:cNvPr id="0" name=""/>
        <dsp:cNvSpPr/>
      </dsp:nvSpPr>
      <dsp:spPr>
        <a:xfrm>
          <a:off x="3331219" y="1380"/>
          <a:ext cx="1567160" cy="783580"/>
        </a:xfrm>
        <a:prstGeom prst="roundRect">
          <a:avLst>
            <a:gd name="adj" fmla="val 10000"/>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cs typeface="Times New Roman"/>
            </a:rPr>
            <a:t>Nose Actuation</a:t>
          </a:r>
        </a:p>
      </dsp:txBody>
      <dsp:txXfrm>
        <a:off x="3354169" y="24330"/>
        <a:ext cx="1521260" cy="737680"/>
      </dsp:txXfrm>
    </dsp:sp>
    <dsp:sp modelId="{5A6A909A-0262-4970-B780-B8FDBDABA990}">
      <dsp:nvSpPr>
        <dsp:cNvPr id="0" name=""/>
        <dsp:cNvSpPr/>
      </dsp:nvSpPr>
      <dsp:spPr>
        <a:xfrm rot="2700000">
          <a:off x="4459213" y="1008466"/>
          <a:ext cx="816017" cy="274253"/>
        </a:xfrm>
        <a:prstGeom prst="leftRightArrow">
          <a:avLst>
            <a:gd name="adj1" fmla="val 60000"/>
            <a:gd name="adj2" fmla="val 50000"/>
          </a:avLst>
        </a:prstGeom>
        <a:solidFill>
          <a:srgbClr val="A4D23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541489" y="1063317"/>
        <a:ext cx="651465" cy="164551"/>
      </dsp:txXfrm>
    </dsp:sp>
    <dsp:sp modelId="{AC0CB4FB-9780-424D-9C11-EF559D072D41}">
      <dsp:nvSpPr>
        <dsp:cNvPr id="0" name=""/>
        <dsp:cNvSpPr/>
      </dsp:nvSpPr>
      <dsp:spPr>
        <a:xfrm>
          <a:off x="4836064" y="1506224"/>
          <a:ext cx="1567160" cy="783580"/>
        </a:xfrm>
        <a:prstGeom prst="roundRect">
          <a:avLst>
            <a:gd name="adj" fmla="val 10000"/>
          </a:avLst>
        </a:prstGeom>
        <a:solidFill>
          <a:srgbClr val="40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cs typeface="Times New Roman"/>
            </a:rPr>
            <a:t>Control</a:t>
          </a:r>
        </a:p>
      </dsp:txBody>
      <dsp:txXfrm>
        <a:off x="4859014" y="1529174"/>
        <a:ext cx="1521260" cy="737680"/>
      </dsp:txXfrm>
    </dsp:sp>
    <dsp:sp modelId="{EF1AACB6-E4DF-4537-A8E0-2ED0FD61D6B4}">
      <dsp:nvSpPr>
        <dsp:cNvPr id="0" name=""/>
        <dsp:cNvSpPr/>
      </dsp:nvSpPr>
      <dsp:spPr>
        <a:xfrm rot="8100000">
          <a:off x="4459213" y="2513310"/>
          <a:ext cx="816017" cy="274253"/>
        </a:xfrm>
        <a:prstGeom prst="leftRightArrow">
          <a:avLst>
            <a:gd name="adj1" fmla="val 60000"/>
            <a:gd name="adj2" fmla="val 50000"/>
          </a:avLst>
        </a:prstGeom>
        <a:solidFill>
          <a:srgbClr val="A4D23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4541489" y="2568161"/>
        <a:ext cx="651465" cy="164551"/>
      </dsp:txXfrm>
    </dsp:sp>
    <dsp:sp modelId="{F06A03BF-D332-4269-AAEA-2F24625F7CB7}">
      <dsp:nvSpPr>
        <dsp:cNvPr id="0" name=""/>
        <dsp:cNvSpPr/>
      </dsp:nvSpPr>
      <dsp:spPr>
        <a:xfrm>
          <a:off x="3331219" y="3011069"/>
          <a:ext cx="1567160" cy="783580"/>
        </a:xfrm>
        <a:prstGeom prst="roundRect">
          <a:avLst>
            <a:gd name="adj" fmla="val 10000"/>
          </a:avLst>
        </a:prstGeom>
        <a:solidFill>
          <a:srgbClr val="00BB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Fin </a:t>
          </a:r>
        </a:p>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Actuation</a:t>
          </a:r>
        </a:p>
      </dsp:txBody>
      <dsp:txXfrm>
        <a:off x="3354169" y="3034019"/>
        <a:ext cx="1521260" cy="737680"/>
      </dsp:txXfrm>
    </dsp:sp>
    <dsp:sp modelId="{5C86969D-82A9-42F4-9248-DD64F047C1C0}">
      <dsp:nvSpPr>
        <dsp:cNvPr id="0" name=""/>
        <dsp:cNvSpPr/>
      </dsp:nvSpPr>
      <dsp:spPr>
        <a:xfrm rot="13500000">
          <a:off x="2954368" y="2513310"/>
          <a:ext cx="816017" cy="274253"/>
        </a:xfrm>
        <a:prstGeom prst="leftRightArrow">
          <a:avLst>
            <a:gd name="adj1" fmla="val 60000"/>
            <a:gd name="adj2" fmla="val 50000"/>
          </a:avLst>
        </a:prstGeom>
        <a:solidFill>
          <a:srgbClr val="A4D23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036644" y="2568161"/>
        <a:ext cx="651465" cy="164551"/>
      </dsp:txXfrm>
    </dsp:sp>
    <dsp:sp modelId="{B0E7AF90-7E03-46DB-90C2-D91CB3973A57}">
      <dsp:nvSpPr>
        <dsp:cNvPr id="0" name=""/>
        <dsp:cNvSpPr/>
      </dsp:nvSpPr>
      <dsp:spPr>
        <a:xfrm>
          <a:off x="1826375" y="1506224"/>
          <a:ext cx="1567160" cy="783580"/>
        </a:xfrm>
        <a:prstGeom prst="roundRect">
          <a:avLst>
            <a:gd name="adj" fmla="val 10000"/>
          </a:avLst>
        </a:prstGeom>
        <a:solidFill>
          <a:srgbClr val="EE27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a:cs typeface="Times New Roman"/>
            </a:rPr>
            <a:t>Structure</a:t>
          </a:r>
        </a:p>
      </dsp:txBody>
      <dsp:txXfrm>
        <a:off x="1849325" y="1529174"/>
        <a:ext cx="1521260" cy="737680"/>
      </dsp:txXfrm>
    </dsp:sp>
    <dsp:sp modelId="{24F3F2B7-4CEF-4493-92D5-3490195C9DC8}">
      <dsp:nvSpPr>
        <dsp:cNvPr id="0" name=""/>
        <dsp:cNvSpPr/>
      </dsp:nvSpPr>
      <dsp:spPr>
        <a:xfrm rot="18900000">
          <a:off x="2954368" y="1008466"/>
          <a:ext cx="816017" cy="274253"/>
        </a:xfrm>
        <a:prstGeom prst="leftRightArrow">
          <a:avLst>
            <a:gd name="adj1" fmla="val 60000"/>
            <a:gd name="adj2" fmla="val 50000"/>
          </a:avLst>
        </a:prstGeom>
        <a:solidFill>
          <a:srgbClr val="A4D23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036644" y="1063317"/>
        <a:ext cx="651465" cy="164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E65FD-66FB-4AA8-A19D-2E68050AD158}">
      <dsp:nvSpPr>
        <dsp:cNvPr id="0" name=""/>
        <dsp:cNvSpPr/>
      </dsp:nvSpPr>
      <dsp:spPr>
        <a:xfrm>
          <a:off x="48244" y="1737357"/>
          <a:ext cx="2055843" cy="1097284"/>
        </a:xfrm>
        <a:prstGeom prst="roundRect">
          <a:avLst/>
        </a:prstGeom>
        <a:solidFill>
          <a:srgbClr val="00BBD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a:cs typeface="Arial"/>
            </a:rPr>
            <a:t>Fin Actuation</a:t>
          </a:r>
        </a:p>
      </dsp:txBody>
      <dsp:txXfrm>
        <a:off x="101809" y="1790922"/>
        <a:ext cx="1948713" cy="990154"/>
      </dsp:txXfrm>
    </dsp:sp>
    <dsp:sp modelId="{8BC652E7-487E-4BD8-9C60-AE8004A47EB7}">
      <dsp:nvSpPr>
        <dsp:cNvPr id="0" name=""/>
        <dsp:cNvSpPr/>
      </dsp:nvSpPr>
      <dsp:spPr>
        <a:xfrm>
          <a:off x="2104088" y="2260775"/>
          <a:ext cx="1025128" cy="50449"/>
        </a:xfrm>
        <a:custGeom>
          <a:avLst/>
          <a:gdLst/>
          <a:ahLst/>
          <a:cxnLst/>
          <a:rect l="0" t="0" r="0" b="0"/>
          <a:pathLst>
            <a:path>
              <a:moveTo>
                <a:pt x="0" y="25224"/>
              </a:moveTo>
              <a:lnTo>
                <a:pt x="1025128" y="25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1023" y="2260371"/>
        <a:ext cx="51256" cy="51256"/>
      </dsp:txXfrm>
    </dsp:sp>
    <dsp:sp modelId="{21FBA105-B6EF-4D75-A3EA-45BB658A1A49}">
      <dsp:nvSpPr>
        <dsp:cNvPr id="0" name=""/>
        <dsp:cNvSpPr/>
      </dsp:nvSpPr>
      <dsp:spPr>
        <a:xfrm>
          <a:off x="3129216" y="1737357"/>
          <a:ext cx="2055843" cy="1097284"/>
        </a:xfrm>
        <a:prstGeom prst="roundRect">
          <a:avLst/>
        </a:prstGeom>
        <a:solidFill>
          <a:srgbClr val="00BBD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cs typeface="Arial"/>
            </a:rPr>
            <a:t>Mechanical</a:t>
          </a:r>
        </a:p>
      </dsp:txBody>
      <dsp:txXfrm>
        <a:off x="3182781" y="1790922"/>
        <a:ext cx="1948713" cy="990154"/>
      </dsp:txXfrm>
    </dsp:sp>
    <dsp:sp modelId="{25F44B48-23D2-4EA7-B15D-C28906D951CC}">
      <dsp:nvSpPr>
        <dsp:cNvPr id="0" name=""/>
        <dsp:cNvSpPr/>
      </dsp:nvSpPr>
      <dsp:spPr>
        <a:xfrm rot="19604016">
          <a:off x="5088752" y="1938401"/>
          <a:ext cx="1175404" cy="50449"/>
        </a:xfrm>
        <a:custGeom>
          <a:avLst/>
          <a:gdLst/>
          <a:ahLst/>
          <a:cxnLst/>
          <a:rect l="0" t="0" r="0" b="0"/>
          <a:pathLst>
            <a:path>
              <a:moveTo>
                <a:pt x="0" y="25224"/>
              </a:moveTo>
              <a:lnTo>
                <a:pt x="1175404" y="252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47069" y="1934240"/>
        <a:ext cx="58770" cy="58770"/>
      </dsp:txXfrm>
    </dsp:sp>
    <dsp:sp modelId="{623D4C73-A05F-4AC5-9E63-CCA585B1F12F}">
      <dsp:nvSpPr>
        <dsp:cNvPr id="0" name=""/>
        <dsp:cNvSpPr/>
      </dsp:nvSpPr>
      <dsp:spPr>
        <a:xfrm>
          <a:off x="6167849" y="1092609"/>
          <a:ext cx="2055843" cy="1097284"/>
        </a:xfrm>
        <a:prstGeom prst="roundRect">
          <a:avLst/>
        </a:prstGeom>
        <a:solidFill>
          <a:srgbClr val="00BBD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a:cs typeface="Arial"/>
            </a:rPr>
            <a:t>Deflection</a:t>
          </a:r>
        </a:p>
      </dsp:txBody>
      <dsp:txXfrm>
        <a:off x="6221414" y="1146174"/>
        <a:ext cx="1948713" cy="990154"/>
      </dsp:txXfrm>
    </dsp:sp>
    <dsp:sp modelId="{9BBC27F7-6456-41DC-A9DE-3D67C09CD11D}">
      <dsp:nvSpPr>
        <dsp:cNvPr id="0" name=""/>
        <dsp:cNvSpPr/>
      </dsp:nvSpPr>
      <dsp:spPr>
        <a:xfrm rot="1995984">
          <a:off x="5088752" y="2583149"/>
          <a:ext cx="1175404" cy="50449"/>
        </a:xfrm>
        <a:custGeom>
          <a:avLst/>
          <a:gdLst/>
          <a:ahLst/>
          <a:cxnLst/>
          <a:rect l="0" t="0" r="0" b="0"/>
          <a:pathLst>
            <a:path>
              <a:moveTo>
                <a:pt x="0" y="25224"/>
              </a:moveTo>
              <a:lnTo>
                <a:pt x="1175404" y="252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47069" y="2578988"/>
        <a:ext cx="58770" cy="58770"/>
      </dsp:txXfrm>
    </dsp:sp>
    <dsp:sp modelId="{A828D66E-C612-42B3-BC15-868E58A3CFBB}">
      <dsp:nvSpPr>
        <dsp:cNvPr id="0" name=""/>
        <dsp:cNvSpPr/>
      </dsp:nvSpPr>
      <dsp:spPr>
        <a:xfrm>
          <a:off x="6167849" y="2382105"/>
          <a:ext cx="2055843" cy="1097284"/>
        </a:xfrm>
        <a:prstGeom prst="roundRect">
          <a:avLst/>
        </a:prstGeom>
        <a:solidFill>
          <a:srgbClr val="00BBD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cs typeface="Arial"/>
            </a:rPr>
            <a:t>Holds position</a:t>
          </a:r>
        </a:p>
      </dsp:txBody>
      <dsp:txXfrm>
        <a:off x="6221414" y="2435670"/>
        <a:ext cx="1948713" cy="990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61A7B-2985-41F7-AC2F-C453C30DD2DA}">
      <dsp:nvSpPr>
        <dsp:cNvPr id="0" name=""/>
        <dsp:cNvSpPr/>
      </dsp:nvSpPr>
      <dsp:spPr>
        <a:xfrm>
          <a:off x="6803848" y="1286445"/>
          <a:ext cx="2967958" cy="2968507"/>
        </a:xfrm>
        <a:prstGeom prst="ellipse">
          <a:avLst/>
        </a:prstGeom>
        <a:solidFill>
          <a:srgbClr val="A4D2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93A23-5DF2-4ECC-A99A-68691DB4416C}">
      <dsp:nvSpPr>
        <dsp:cNvPr id="0" name=""/>
        <dsp:cNvSpPr/>
      </dsp:nvSpPr>
      <dsp:spPr>
        <a:xfrm>
          <a:off x="6902393" y="1385413"/>
          <a:ext cx="2770867" cy="277057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Purchase or re-machine parts that can not be salvaged</a:t>
          </a:r>
        </a:p>
      </dsp:txBody>
      <dsp:txXfrm>
        <a:off x="7298507" y="1781283"/>
        <a:ext cx="1978638" cy="1978831"/>
      </dsp:txXfrm>
    </dsp:sp>
    <dsp:sp modelId="{381EC760-0106-4C7F-BFB4-CB62DA5D9497}">
      <dsp:nvSpPr>
        <dsp:cNvPr id="0" name=""/>
        <dsp:cNvSpPr/>
      </dsp:nvSpPr>
      <dsp:spPr>
        <a:xfrm rot="2700000">
          <a:off x="3739952" y="1290034"/>
          <a:ext cx="2960809" cy="2960809"/>
        </a:xfrm>
        <a:prstGeom prst="teardrop">
          <a:avLst>
            <a:gd name="adj" fmla="val 100000"/>
          </a:avLst>
        </a:prstGeom>
        <a:solidFill>
          <a:srgbClr val="00BB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A4F77-FB2A-4C0B-9646-55B07331B49E}">
      <dsp:nvSpPr>
        <dsp:cNvPr id="0" name=""/>
        <dsp:cNvSpPr/>
      </dsp:nvSpPr>
      <dsp:spPr>
        <a:xfrm>
          <a:off x="3834923" y="1385413"/>
          <a:ext cx="2770867" cy="277057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Create CAD for fin deflection design</a:t>
          </a:r>
        </a:p>
      </dsp:txBody>
      <dsp:txXfrm>
        <a:off x="4231037" y="1781283"/>
        <a:ext cx="1978638" cy="1978831"/>
      </dsp:txXfrm>
    </dsp:sp>
    <dsp:sp modelId="{3A72C26F-0DB1-4242-8C5F-3CACF6E2008A}">
      <dsp:nvSpPr>
        <dsp:cNvPr id="0" name=""/>
        <dsp:cNvSpPr/>
      </dsp:nvSpPr>
      <dsp:spPr>
        <a:xfrm rot="2700000">
          <a:off x="672482" y="1290034"/>
          <a:ext cx="2960809" cy="2960809"/>
        </a:xfrm>
        <a:prstGeom prst="teardrop">
          <a:avLst>
            <a:gd name="adj" fmla="val 100000"/>
          </a:avLst>
        </a:prstGeom>
        <a:solidFill>
          <a:srgbClr val="2361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65700-B7D4-4918-B4D3-A1484F39DDA9}">
      <dsp:nvSpPr>
        <dsp:cNvPr id="0" name=""/>
        <dsp:cNvSpPr/>
      </dsp:nvSpPr>
      <dsp:spPr>
        <a:xfrm>
          <a:off x="767453" y="1385413"/>
          <a:ext cx="2770867" cy="2770572"/>
        </a:xfrm>
        <a:prstGeom prst="ellipse">
          <a:avLst/>
        </a:prstGeom>
        <a:solidFill>
          <a:schemeClr val="bg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Identify what parts can be used for the new model</a:t>
          </a:r>
        </a:p>
      </dsp:txBody>
      <dsp:txXfrm>
        <a:off x="1163567" y="1781283"/>
        <a:ext cx="1978638" cy="197883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9F038-1167-4D95-8C53-B3C3292059ED}"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48D8C-6117-40E4-8E16-004DA18562CA}"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performing targets and metrics, we generated 100 different concepts using multiply generation tools such as brainstorming for which with used SCAMPER to enhance our imagination, this allowed us to produce innovative ideas which resulted into more focused ideas for our project. We also used biomimicry to use nature and the world around us to generate ides. From this we selected 5 medium fidelity concepts which were ideas that we liked however not enough to solve our </a:t>
            </a:r>
            <a:r>
              <a:rPr lang="en-US" dirty="0" err="1">
                <a:cs typeface="Calibri"/>
              </a:rPr>
              <a:t>poject</a:t>
            </a:r>
            <a:r>
              <a:rPr lang="en-US" dirty="0">
                <a:cs typeface="Calibri"/>
              </a:rPr>
              <a:t>. This concepts are #3, #23, #59, #69, and #83.</a:t>
            </a:r>
          </a:p>
        </p:txBody>
      </p:sp>
      <p:sp>
        <p:nvSpPr>
          <p:cNvPr id="4" name="Slide Number Placeholder 3"/>
          <p:cNvSpPr>
            <a:spLocks noGrp="1"/>
          </p:cNvSpPr>
          <p:nvPr>
            <p:ph type="sldNum" sz="quarter" idx="5"/>
          </p:nvPr>
        </p:nvSpPr>
        <p:spPr/>
        <p:txBody>
          <a:bodyPr/>
          <a:lstStyle/>
          <a:p>
            <a:fld id="{EA048D8C-6117-40E4-8E16-004DA18562CA}" type="slidenum">
              <a:rPr lang="en-US" smtClean="0"/>
              <a:t>8</a:t>
            </a:fld>
            <a:endParaRPr lang="en-US"/>
          </a:p>
        </p:txBody>
      </p:sp>
    </p:spTree>
    <p:extLst>
      <p:ext uri="{BB962C8B-B14F-4D97-AF65-F5344CB8AC3E}">
        <p14:creationId xmlns:p14="http://schemas.microsoft.com/office/powerpoint/2010/main" val="191640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that we selected 3 high fidelity concepts which contained ideas that our team was most </a:t>
            </a:r>
            <a:r>
              <a:rPr lang="en-US" dirty="0" err="1">
                <a:cs typeface="Calibri"/>
              </a:rPr>
              <a:t>intetrested</a:t>
            </a:r>
            <a:r>
              <a:rPr lang="en-US" dirty="0">
                <a:cs typeface="Calibri"/>
              </a:rPr>
              <a:t> in to solve our project. We believe that this concept embody our project scope and would provide us with best result for the project. This are #27, #34, and #53.  </a:t>
            </a:r>
          </a:p>
        </p:txBody>
      </p:sp>
      <p:sp>
        <p:nvSpPr>
          <p:cNvPr id="4" name="Slide Number Placeholder 3"/>
          <p:cNvSpPr>
            <a:spLocks noGrp="1"/>
          </p:cNvSpPr>
          <p:nvPr>
            <p:ph type="sldNum" sz="quarter" idx="5"/>
          </p:nvPr>
        </p:nvSpPr>
        <p:spPr/>
        <p:txBody>
          <a:bodyPr/>
          <a:lstStyle/>
          <a:p>
            <a:fld id="{EA048D8C-6117-40E4-8E16-004DA18562CA}" type="slidenum">
              <a:rPr lang="en-US" smtClean="0"/>
              <a:t>9</a:t>
            </a:fld>
            <a:endParaRPr lang="en-US"/>
          </a:p>
        </p:txBody>
      </p:sp>
    </p:spTree>
    <p:extLst>
      <p:ext uri="{BB962C8B-B14F-4D97-AF65-F5344CB8AC3E}">
        <p14:creationId xmlns:p14="http://schemas.microsoft.com/office/powerpoint/2010/main" val="390901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selection our medium and high fidelity concepts we performed a multi-stage analytical procedure to narrow down the number of possibilities before we choose the final concept for our design. By performing the Binary pairwise comparison, house of quality and </a:t>
            </a:r>
            <a:r>
              <a:rPr lang="en-US" dirty="0" err="1">
                <a:cs typeface="Calibri"/>
              </a:rPr>
              <a:t>pugh</a:t>
            </a:r>
            <a:r>
              <a:rPr lang="en-US" dirty="0">
                <a:cs typeface="Calibri"/>
              </a:rPr>
              <a:t> chart we reduces the number of potential design to more </a:t>
            </a:r>
            <a:r>
              <a:rPr lang="en-US" dirty="0" err="1">
                <a:cs typeface="Calibri"/>
              </a:rPr>
              <a:t>manageble</a:t>
            </a:r>
            <a:r>
              <a:rPr lang="en-US" dirty="0">
                <a:cs typeface="Calibri"/>
              </a:rPr>
              <a:t> number. From which we </a:t>
            </a:r>
            <a:r>
              <a:rPr lang="en-US" dirty="0" err="1">
                <a:cs typeface="Calibri"/>
              </a:rPr>
              <a:t>recuded</a:t>
            </a:r>
            <a:r>
              <a:rPr lang="en-US" dirty="0">
                <a:cs typeface="Calibri"/>
              </a:rPr>
              <a:t> to our top 3 ideas which are #3, #34, and #83. After that we </a:t>
            </a:r>
            <a:r>
              <a:rPr lang="en-US" dirty="0" err="1">
                <a:cs typeface="Calibri"/>
              </a:rPr>
              <a:t>perfomed</a:t>
            </a:r>
            <a:r>
              <a:rPr lang="en-US" dirty="0">
                <a:cs typeface="Calibri"/>
              </a:rPr>
              <a:t> analytical hierarchy </a:t>
            </a:r>
            <a:r>
              <a:rPr lang="en-US" dirty="0" err="1">
                <a:cs typeface="Calibri"/>
              </a:rPr>
              <a:t>processs</a:t>
            </a:r>
            <a:r>
              <a:rPr lang="en-US" dirty="0">
                <a:cs typeface="Calibri"/>
              </a:rPr>
              <a:t> reduce </a:t>
            </a:r>
            <a:r>
              <a:rPr lang="en-US" dirty="0" err="1">
                <a:cs typeface="Calibri"/>
              </a:rPr>
              <a:t>bais</a:t>
            </a:r>
            <a:r>
              <a:rPr lang="en-US" dirty="0">
                <a:cs typeface="Calibri"/>
              </a:rPr>
              <a:t> in our concept selection. We compared our top three ideas for each function, with this we arrive to our final rating comparison for each criteria as shown in the table the design #34 was the best overall. </a:t>
            </a:r>
          </a:p>
        </p:txBody>
      </p:sp>
      <p:sp>
        <p:nvSpPr>
          <p:cNvPr id="4" name="Slide Number Placeholder 3"/>
          <p:cNvSpPr>
            <a:spLocks noGrp="1"/>
          </p:cNvSpPr>
          <p:nvPr>
            <p:ph type="sldNum" sz="quarter" idx="5"/>
          </p:nvPr>
        </p:nvSpPr>
        <p:spPr/>
        <p:txBody>
          <a:bodyPr/>
          <a:lstStyle/>
          <a:p>
            <a:fld id="{EA048D8C-6117-40E4-8E16-004DA18562CA}" type="slidenum">
              <a:rPr lang="en-US" smtClean="0"/>
              <a:t>10</a:t>
            </a:fld>
            <a:endParaRPr lang="en-US"/>
          </a:p>
        </p:txBody>
      </p:sp>
    </p:spTree>
    <p:extLst>
      <p:ext uri="{BB962C8B-B14F-4D97-AF65-F5344CB8AC3E}">
        <p14:creationId xmlns:p14="http://schemas.microsoft.com/office/powerpoint/2010/main" val="1903146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throught</a:t>
            </a:r>
            <a:r>
              <a:rPr lang="en-US" dirty="0">
                <a:cs typeface="Calibri"/>
              </a:rPr>
              <a:t> this process, we determined that the best design for our project was the #34 Smart projectile that uses articulating nose and dynamically deflectable fins for flight control</a:t>
            </a:r>
          </a:p>
        </p:txBody>
      </p:sp>
      <p:sp>
        <p:nvSpPr>
          <p:cNvPr id="4" name="Slide Number Placeholder 3"/>
          <p:cNvSpPr>
            <a:spLocks noGrp="1"/>
          </p:cNvSpPr>
          <p:nvPr>
            <p:ph type="sldNum" sz="quarter" idx="5"/>
          </p:nvPr>
        </p:nvSpPr>
        <p:spPr/>
        <p:txBody>
          <a:bodyPr/>
          <a:lstStyle/>
          <a:p>
            <a:fld id="{EA048D8C-6117-40E4-8E16-004DA18562CA}" type="slidenum">
              <a:rPr lang="en-US" smtClean="0"/>
              <a:t>11</a:t>
            </a:fld>
            <a:endParaRPr lang="en-US"/>
          </a:p>
        </p:txBody>
      </p:sp>
    </p:spTree>
    <p:extLst>
      <p:ext uri="{BB962C8B-B14F-4D97-AF65-F5344CB8AC3E}">
        <p14:creationId xmlns:p14="http://schemas.microsoft.com/office/powerpoint/2010/main" val="652522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updated our functional decomposition to add fin actuation as one of the primary goal for the project. </a:t>
            </a:r>
          </a:p>
        </p:txBody>
      </p:sp>
      <p:sp>
        <p:nvSpPr>
          <p:cNvPr id="4" name="Slide Number Placeholder 3"/>
          <p:cNvSpPr>
            <a:spLocks noGrp="1"/>
          </p:cNvSpPr>
          <p:nvPr>
            <p:ph type="sldNum" sz="quarter" idx="5"/>
          </p:nvPr>
        </p:nvSpPr>
        <p:spPr/>
        <p:txBody>
          <a:bodyPr/>
          <a:lstStyle/>
          <a:p>
            <a:fld id="{EA048D8C-6117-40E4-8E16-004DA18562CA}" type="slidenum">
              <a:rPr lang="en-US" smtClean="0"/>
              <a:t>12</a:t>
            </a:fld>
            <a:endParaRPr lang="en-US"/>
          </a:p>
        </p:txBody>
      </p:sp>
    </p:spTree>
    <p:extLst>
      <p:ext uri="{BB962C8B-B14F-4D97-AF65-F5344CB8AC3E}">
        <p14:creationId xmlns:p14="http://schemas.microsoft.com/office/powerpoint/2010/main" val="90156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 actuation is going have 2 mechanical systems which are going to control the deflection and hold position after the fin has arrived to this position. </a:t>
            </a:r>
          </a:p>
        </p:txBody>
      </p:sp>
      <p:sp>
        <p:nvSpPr>
          <p:cNvPr id="4" name="Slide Number Placeholder 3"/>
          <p:cNvSpPr>
            <a:spLocks noGrp="1"/>
          </p:cNvSpPr>
          <p:nvPr>
            <p:ph type="sldNum" sz="quarter" idx="5"/>
          </p:nvPr>
        </p:nvSpPr>
        <p:spPr/>
        <p:txBody>
          <a:bodyPr/>
          <a:lstStyle/>
          <a:p>
            <a:fld id="{EA048D8C-6117-40E4-8E16-004DA18562CA}" type="slidenum">
              <a:rPr lang="en-US" smtClean="0"/>
              <a:t>13</a:t>
            </a:fld>
            <a:endParaRPr lang="en-US"/>
          </a:p>
        </p:txBody>
      </p:sp>
    </p:spTree>
    <p:extLst>
      <p:ext uri="{BB962C8B-B14F-4D97-AF65-F5344CB8AC3E}">
        <p14:creationId xmlns:p14="http://schemas.microsoft.com/office/powerpoint/2010/main" val="1503786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17</a:t>
            </a:fld>
            <a:endParaRPr lang="en-US"/>
          </a:p>
        </p:txBody>
      </p:sp>
    </p:spTree>
    <p:extLst>
      <p:ext uri="{BB962C8B-B14F-4D97-AF65-F5344CB8AC3E}">
        <p14:creationId xmlns:p14="http://schemas.microsoft.com/office/powerpoint/2010/main" val="2368900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49993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6" r:id="rId3"/>
    <p:sldLayoutId id="2147483681" r:id="rId4"/>
    <p:sldLayoutId id="2147483672" r:id="rId5"/>
    <p:sldLayoutId id="2147483662" r:id="rId6"/>
    <p:sldLayoutId id="2147483664" r:id="rId7"/>
    <p:sldLayoutId id="2147483665" r:id="rId8"/>
    <p:sldLayoutId id="2147483668" r:id="rId9"/>
    <p:sldLayoutId id="2147483669"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70" r:id="rId19"/>
    <p:sldLayoutId id="2147483671" r:id="rId20"/>
    <p:sldLayoutId id="2147483682"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BFAA0C-F085-91D2-A773-8E0FAD5915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708406" y="-123164"/>
            <a:ext cx="14292099" cy="8140181"/>
          </a:xfrm>
          <a:prstGeom prst="rect">
            <a:avLst/>
          </a:prstGeom>
        </p:spPr>
      </p:pic>
      <p:sp>
        <p:nvSpPr>
          <p:cNvPr id="2" name="Title 1">
            <a:extLst>
              <a:ext uri="{FF2B5EF4-FFF2-40B4-BE49-F238E27FC236}">
                <a16:creationId xmlns:a16="http://schemas.microsoft.com/office/drawing/2014/main" id="{D5233AB9-F451-4350-AE5E-9E3DD0BCE240}"/>
              </a:ext>
            </a:extLst>
          </p:cNvPr>
          <p:cNvSpPr>
            <a:spLocks noGrp="1"/>
          </p:cNvSpPr>
          <p:nvPr>
            <p:ph type="ctrTitle"/>
          </p:nvPr>
        </p:nvSpPr>
        <p:spPr>
          <a:xfrm>
            <a:off x="2096" y="4954"/>
            <a:ext cx="7481835" cy="1613597"/>
          </a:xfrm>
          <a:noFill/>
        </p:spPr>
        <p:txBody>
          <a:bodyPr>
            <a:noAutofit/>
          </a:bodyPr>
          <a:lstStyle/>
          <a:p>
            <a:pPr algn="ctr"/>
            <a:r>
              <a:rPr lang="en-US" sz="7200">
                <a:solidFill>
                  <a:schemeClr val="bg1"/>
                </a:solidFill>
                <a:latin typeface="Arial"/>
                <a:cs typeface="Arial"/>
              </a:rPr>
              <a:t>Smart Projectile</a:t>
            </a:r>
            <a:endParaRPr lang="en-US"/>
          </a:p>
        </p:txBody>
      </p:sp>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a:xfrm>
            <a:off x="630537" y="1629437"/>
            <a:ext cx="6224955" cy="777910"/>
          </a:xfrm>
        </p:spPr>
        <p:txBody>
          <a:bodyPr vert="horz" lIns="91440" tIns="45720" rIns="91440" bIns="45720" rtlCol="0" anchor="t">
            <a:normAutofit fontScale="92500" lnSpcReduction="10000"/>
          </a:bodyPr>
          <a:lstStyle/>
          <a:p>
            <a:pPr algn="ctr"/>
            <a:r>
              <a:rPr lang="en-US">
                <a:solidFill>
                  <a:schemeClr val="bg1"/>
                </a:solidFill>
                <a:latin typeface="Arial"/>
                <a:cs typeface="Arial"/>
              </a:rPr>
              <a:t>Jack Corbin | </a:t>
            </a:r>
            <a:r>
              <a:rPr lang="en-US" err="1">
                <a:solidFill>
                  <a:schemeClr val="bg1"/>
                </a:solidFill>
                <a:latin typeface="Arial"/>
                <a:cs typeface="Arial"/>
              </a:rPr>
              <a:t>Prosley</a:t>
            </a:r>
            <a:r>
              <a:rPr lang="en-US">
                <a:solidFill>
                  <a:schemeClr val="bg1"/>
                </a:solidFill>
                <a:latin typeface="Arial"/>
                <a:cs typeface="Arial"/>
              </a:rPr>
              <a:t> Dorcely | Emily Groth </a:t>
            </a:r>
            <a:endParaRPr lang="en-US"/>
          </a:p>
          <a:p>
            <a:pPr algn="ctr"/>
            <a:r>
              <a:rPr lang="en-US">
                <a:solidFill>
                  <a:schemeClr val="bg1"/>
                </a:solidFill>
                <a:latin typeface="Arial"/>
                <a:cs typeface="Arial"/>
              </a:rPr>
              <a:t> </a:t>
            </a:r>
            <a:r>
              <a:rPr lang="en-US" err="1">
                <a:solidFill>
                  <a:schemeClr val="bg1"/>
                </a:solidFill>
                <a:latin typeface="Arial"/>
                <a:cs typeface="Arial"/>
              </a:rPr>
              <a:t>Deepkumar</a:t>
            </a:r>
            <a:r>
              <a:rPr lang="en-US">
                <a:solidFill>
                  <a:schemeClr val="bg1"/>
                </a:solidFill>
                <a:latin typeface="Arial"/>
                <a:cs typeface="Arial"/>
              </a:rPr>
              <a:t> Patel |  Aaron Weingarten</a:t>
            </a:r>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1</a:t>
            </a:fld>
            <a:endParaRPr lang="en-US"/>
          </a:p>
        </p:txBody>
      </p:sp>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Concept Selection</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10</a:t>
            </a:fld>
            <a:endParaRPr lang="en-US"/>
          </a:p>
        </p:txBody>
      </p:sp>
      <p:graphicFrame>
        <p:nvGraphicFramePr>
          <p:cNvPr id="8" name="Content Placeholder 4">
            <a:extLst>
              <a:ext uri="{FF2B5EF4-FFF2-40B4-BE49-F238E27FC236}">
                <a16:creationId xmlns:a16="http://schemas.microsoft.com/office/drawing/2014/main" id="{DBB6CE67-5D49-CAE8-80F4-C0639A21BF87}"/>
              </a:ext>
            </a:extLst>
          </p:cNvPr>
          <p:cNvGraphicFramePr>
            <a:graphicFrameLocks/>
          </p:cNvGraphicFramePr>
          <p:nvPr>
            <p:extLst>
              <p:ext uri="{D42A27DB-BD31-4B8C-83A1-F6EECF244321}">
                <p14:modId xmlns:p14="http://schemas.microsoft.com/office/powerpoint/2010/main" val="1639540242"/>
              </p:ext>
            </p:extLst>
          </p:nvPr>
        </p:nvGraphicFramePr>
        <p:xfrm>
          <a:off x="711337" y="1437436"/>
          <a:ext cx="10050459" cy="3803304"/>
        </p:xfrm>
        <a:graphic>
          <a:graphicData uri="http://schemas.openxmlformats.org/drawingml/2006/table">
            <a:tbl>
              <a:tblPr firstRow="1" bandRow="1">
                <a:tableStyleId>{073A0DAA-6AF3-43AB-8588-CEC1D06C72B9}</a:tableStyleId>
              </a:tblPr>
              <a:tblGrid>
                <a:gridCol w="4932429">
                  <a:extLst>
                    <a:ext uri="{9D8B030D-6E8A-4147-A177-3AD203B41FA5}">
                      <a16:colId xmlns:a16="http://schemas.microsoft.com/office/drawing/2014/main" val="4088570603"/>
                    </a:ext>
                  </a:extLst>
                </a:gridCol>
                <a:gridCol w="1618670">
                  <a:extLst>
                    <a:ext uri="{9D8B030D-6E8A-4147-A177-3AD203B41FA5}">
                      <a16:colId xmlns:a16="http://schemas.microsoft.com/office/drawing/2014/main" val="24160756"/>
                    </a:ext>
                  </a:extLst>
                </a:gridCol>
                <a:gridCol w="1749680">
                  <a:extLst>
                    <a:ext uri="{9D8B030D-6E8A-4147-A177-3AD203B41FA5}">
                      <a16:colId xmlns:a16="http://schemas.microsoft.com/office/drawing/2014/main" val="3477559156"/>
                    </a:ext>
                  </a:extLst>
                </a:gridCol>
                <a:gridCol w="1749680">
                  <a:extLst>
                    <a:ext uri="{9D8B030D-6E8A-4147-A177-3AD203B41FA5}">
                      <a16:colId xmlns:a16="http://schemas.microsoft.com/office/drawing/2014/main" val="1450959836"/>
                    </a:ext>
                  </a:extLst>
                </a:gridCol>
              </a:tblGrid>
              <a:tr h="350589">
                <a:tc gridSpan="4">
                  <a:txBody>
                    <a:bodyPr/>
                    <a:lstStyle/>
                    <a:p>
                      <a:pPr algn="ctr" fontAlgn="b"/>
                      <a:r>
                        <a:rPr lang="en-US" sz="2400">
                          <a:effectLst/>
                          <a:latin typeface="Arial"/>
                        </a:rPr>
                        <a:t>Final Rating Comparison </a:t>
                      </a:r>
                    </a:p>
                  </a:txBody>
                  <a:tcPr marL="64924" marR="64924" marT="32462" marB="32462" anchor="b">
                    <a:solidFill>
                      <a:srgbClr val="236192"/>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529435185"/>
                  </a:ext>
                </a:extLst>
              </a:tr>
              <a:tr h="587190">
                <a:tc>
                  <a:txBody>
                    <a:bodyPr/>
                    <a:lstStyle/>
                    <a:p>
                      <a:pPr fontAlgn="b"/>
                      <a:r>
                        <a:rPr lang="en-US" sz="2000">
                          <a:effectLst/>
                          <a:latin typeface="Arial"/>
                        </a:rPr>
                        <a:t>Selection Criteria </a:t>
                      </a:r>
                    </a:p>
                  </a:txBody>
                  <a:tcPr marL="64924" marR="64924" marT="32462" marB="32462" anchor="b"/>
                </a:tc>
                <a:tc>
                  <a:txBody>
                    <a:bodyPr/>
                    <a:lstStyle/>
                    <a:p>
                      <a:pPr fontAlgn="b"/>
                      <a:endParaRPr lang="en-US" sz="2000">
                        <a:effectLst/>
                        <a:latin typeface="Arial"/>
                      </a:endParaRPr>
                    </a:p>
                    <a:p>
                      <a:pPr rtl="0" fontAlgn="base"/>
                      <a:r>
                        <a:rPr lang="en-US" sz="2000">
                          <a:effectLst/>
                          <a:latin typeface="Arial"/>
                        </a:rPr>
                        <a:t>Design #3: </a:t>
                      </a:r>
                    </a:p>
                  </a:txBody>
                  <a:tcPr marL="64924" marR="64924" marT="32462" marB="32462" anchor="b"/>
                </a:tc>
                <a:tc>
                  <a:txBody>
                    <a:bodyPr/>
                    <a:lstStyle/>
                    <a:p>
                      <a:pPr fontAlgn="b"/>
                      <a:endParaRPr lang="en-US" sz="2000">
                        <a:effectLst/>
                        <a:latin typeface="Arial"/>
                      </a:endParaRPr>
                    </a:p>
                    <a:p>
                      <a:pPr rtl="0" fontAlgn="base"/>
                      <a:r>
                        <a:rPr lang="en-US" sz="2000">
                          <a:effectLst/>
                          <a:latin typeface="Arial"/>
                        </a:rPr>
                        <a:t>Design #34: </a:t>
                      </a:r>
                    </a:p>
                  </a:txBody>
                  <a:tcPr marL="64924" marR="64924" marT="32462" marB="32462" anchor="b"/>
                </a:tc>
                <a:tc>
                  <a:txBody>
                    <a:bodyPr/>
                    <a:lstStyle/>
                    <a:p>
                      <a:pPr fontAlgn="b"/>
                      <a:endParaRPr lang="en-US" sz="2000">
                        <a:effectLst/>
                        <a:latin typeface="Arial"/>
                      </a:endParaRPr>
                    </a:p>
                    <a:p>
                      <a:pPr rtl="0" fontAlgn="base"/>
                      <a:r>
                        <a:rPr lang="en-US" sz="2000">
                          <a:effectLst/>
                          <a:latin typeface="Arial"/>
                        </a:rPr>
                        <a:t>Design #83: </a:t>
                      </a:r>
                    </a:p>
                  </a:txBody>
                  <a:tcPr marL="64924" marR="64924" marT="32462" marB="32462" anchor="b"/>
                </a:tc>
                <a:extLst>
                  <a:ext uri="{0D108BD9-81ED-4DB2-BD59-A6C34878D82A}">
                    <a16:rowId xmlns:a16="http://schemas.microsoft.com/office/drawing/2014/main" val="2849104410"/>
                  </a:ext>
                </a:extLst>
              </a:tr>
              <a:tr h="587190">
                <a:tc>
                  <a:txBody>
                    <a:bodyPr/>
                    <a:lstStyle/>
                    <a:p>
                      <a:pPr fontAlgn="b"/>
                      <a:endParaRPr lang="en-US" sz="2000">
                        <a:effectLst/>
                        <a:latin typeface="Arial"/>
                      </a:endParaRPr>
                    </a:p>
                    <a:p>
                      <a:pPr rtl="0" fontAlgn="base"/>
                      <a:r>
                        <a:rPr lang="en-US" sz="2000">
                          <a:effectLst/>
                          <a:latin typeface="Arial"/>
                        </a:rPr>
                        <a:t>Controls Nose Deflection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0.287 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0.574 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0.140 </a:t>
                      </a:r>
                    </a:p>
                  </a:txBody>
                  <a:tcPr marL="64924" marR="64924" marT="32462" marB="32462" anchor="b"/>
                </a:tc>
                <a:extLst>
                  <a:ext uri="{0D108BD9-81ED-4DB2-BD59-A6C34878D82A}">
                    <a16:rowId xmlns:a16="http://schemas.microsoft.com/office/drawing/2014/main" val="558825601"/>
                  </a:ext>
                </a:extLst>
              </a:tr>
              <a:tr h="587190">
                <a:tc>
                  <a:txBody>
                    <a:bodyPr/>
                    <a:lstStyle/>
                    <a:p>
                      <a:pPr fontAlgn="b"/>
                      <a:endParaRPr lang="en-US" sz="2000">
                        <a:effectLst/>
                        <a:latin typeface="Arial"/>
                      </a:endParaRPr>
                    </a:p>
                    <a:p>
                      <a:pPr rtl="0" fontAlgn="base"/>
                      <a:r>
                        <a:rPr lang="en-US" sz="2000">
                          <a:effectLst/>
                          <a:latin typeface="Arial"/>
                        </a:rPr>
                        <a:t>Takes User Input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0.333 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0.333 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0.333 </a:t>
                      </a:r>
                    </a:p>
                  </a:txBody>
                  <a:tcPr marL="64924" marR="64924" marT="32462" marB="32462" anchor="b"/>
                </a:tc>
                <a:extLst>
                  <a:ext uri="{0D108BD9-81ED-4DB2-BD59-A6C34878D82A}">
                    <a16:rowId xmlns:a16="http://schemas.microsoft.com/office/drawing/2014/main" val="2111372059"/>
                  </a:ext>
                </a:extLst>
              </a:tr>
              <a:tr h="587190">
                <a:tc>
                  <a:txBody>
                    <a:bodyPr/>
                    <a:lstStyle/>
                    <a:p>
                      <a:pPr fontAlgn="b"/>
                      <a:endParaRPr lang="en-US" sz="2000">
                        <a:effectLst/>
                        <a:latin typeface="Arial"/>
                      </a:endParaRPr>
                    </a:p>
                    <a:p>
                      <a:pPr rtl="0" fontAlgn="base"/>
                      <a:r>
                        <a:rPr lang="en-US" sz="2000">
                          <a:effectLst/>
                          <a:latin typeface="Arial"/>
                        </a:rPr>
                        <a:t>Provides Output for Fins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0.096 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0.674 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0.230 </a:t>
                      </a:r>
                    </a:p>
                  </a:txBody>
                  <a:tcPr marL="64924" marR="64924" marT="32462" marB="32462" anchor="b"/>
                </a:tc>
                <a:extLst>
                  <a:ext uri="{0D108BD9-81ED-4DB2-BD59-A6C34878D82A}">
                    <a16:rowId xmlns:a16="http://schemas.microsoft.com/office/drawing/2014/main" val="168898166"/>
                  </a:ext>
                </a:extLst>
              </a:tr>
              <a:tr h="587190">
                <a:tc>
                  <a:txBody>
                    <a:bodyPr/>
                    <a:lstStyle/>
                    <a:p>
                      <a:pPr fontAlgn="b"/>
                      <a:endParaRPr lang="en-US" sz="2000">
                        <a:effectLst/>
                        <a:latin typeface="Arial"/>
                      </a:endParaRPr>
                    </a:p>
                    <a:p>
                      <a:pPr rtl="0" fontAlgn="base"/>
                      <a:r>
                        <a:rPr lang="en-US" sz="2000">
                          <a:effectLst/>
                          <a:latin typeface="Arial"/>
                        </a:rPr>
                        <a:t>Secures Components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0.143 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0.429 </a:t>
                      </a:r>
                    </a:p>
                  </a:txBody>
                  <a:tcPr marL="64924" marR="64924" marT="32462" marB="32462" anchor="b"/>
                </a:tc>
                <a:tc>
                  <a:txBody>
                    <a:bodyPr/>
                    <a:lstStyle/>
                    <a:p>
                      <a:pPr fontAlgn="b"/>
                      <a:endParaRPr lang="en-US" sz="2000">
                        <a:effectLst/>
                        <a:latin typeface="Arial"/>
                      </a:endParaRPr>
                    </a:p>
                    <a:p>
                      <a:pPr algn="r" rtl="0" fontAlgn="base"/>
                      <a:r>
                        <a:rPr lang="en-US" sz="2000">
                          <a:effectLst/>
                          <a:latin typeface="Arial"/>
                        </a:rPr>
                        <a:t>0.429 </a:t>
                      </a:r>
                    </a:p>
                  </a:txBody>
                  <a:tcPr marL="64924" marR="64924" marT="32462" marB="32462" anchor="b"/>
                </a:tc>
                <a:extLst>
                  <a:ext uri="{0D108BD9-81ED-4DB2-BD59-A6C34878D82A}">
                    <a16:rowId xmlns:a16="http://schemas.microsoft.com/office/drawing/2014/main" val="2204572693"/>
                  </a:ext>
                </a:extLst>
              </a:tr>
            </a:tbl>
          </a:graphicData>
        </a:graphic>
      </p:graphicFrame>
      <p:sp>
        <p:nvSpPr>
          <p:cNvPr id="4" name="TextBox 3">
            <a:extLst>
              <a:ext uri="{FF2B5EF4-FFF2-40B4-BE49-F238E27FC236}">
                <a16:creationId xmlns:a16="http://schemas.microsoft.com/office/drawing/2014/main" id="{9BD1AC41-3E4E-7909-5FA4-EA500895E99B}"/>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Deepkumar</a:t>
            </a:r>
            <a:r>
              <a:rPr lang="en-US" sz="1400" dirty="0">
                <a:latin typeface="Arial"/>
                <a:cs typeface="Arial"/>
              </a:rPr>
              <a:t> Patel</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928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Concept Selection</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11</a:t>
            </a:fld>
            <a:endParaRPr lang="en-US"/>
          </a:p>
        </p:txBody>
      </p:sp>
      <p:graphicFrame>
        <p:nvGraphicFramePr>
          <p:cNvPr id="7" name="Content Placeholder 6">
            <a:extLst>
              <a:ext uri="{FF2B5EF4-FFF2-40B4-BE49-F238E27FC236}">
                <a16:creationId xmlns:a16="http://schemas.microsoft.com/office/drawing/2014/main" id="{F1C080F1-5EC5-AFCF-C2D2-5133BE3A1A2C}"/>
              </a:ext>
            </a:extLst>
          </p:cNvPr>
          <p:cNvGraphicFramePr>
            <a:graphicFrameLocks noGrp="1"/>
          </p:cNvGraphicFramePr>
          <p:nvPr>
            <p:ph idx="1"/>
            <p:extLst>
              <p:ext uri="{D42A27DB-BD31-4B8C-83A1-F6EECF244321}">
                <p14:modId xmlns:p14="http://schemas.microsoft.com/office/powerpoint/2010/main" val="2392193115"/>
              </p:ext>
            </p:extLst>
          </p:nvPr>
        </p:nvGraphicFramePr>
        <p:xfrm>
          <a:off x="838200" y="1665735"/>
          <a:ext cx="10515601" cy="3966456"/>
        </p:xfrm>
        <a:graphic>
          <a:graphicData uri="http://schemas.openxmlformats.org/drawingml/2006/table">
            <a:tbl>
              <a:tblPr firstRow="1" bandRow="1">
                <a:noFill/>
                <a:tableStyleId>{5C22544A-7EE6-4342-B048-85BDC9FD1C3A}</a:tableStyleId>
              </a:tblPr>
              <a:tblGrid>
                <a:gridCol w="7021323">
                  <a:extLst>
                    <a:ext uri="{9D8B030D-6E8A-4147-A177-3AD203B41FA5}">
                      <a16:colId xmlns:a16="http://schemas.microsoft.com/office/drawing/2014/main" val="1531729541"/>
                    </a:ext>
                  </a:extLst>
                </a:gridCol>
                <a:gridCol w="3494278">
                  <a:extLst>
                    <a:ext uri="{9D8B030D-6E8A-4147-A177-3AD203B41FA5}">
                      <a16:colId xmlns:a16="http://schemas.microsoft.com/office/drawing/2014/main" val="2701310606"/>
                    </a:ext>
                  </a:extLst>
                </a:gridCol>
              </a:tblGrid>
              <a:tr h="736793">
                <a:tc>
                  <a:txBody>
                    <a:bodyPr/>
                    <a:lstStyle/>
                    <a:p>
                      <a:pPr fontAlgn="b"/>
                      <a:endParaRPr lang="en-US" sz="2000" b="1">
                        <a:solidFill>
                          <a:schemeClr val="tx1">
                            <a:lumMod val="75000"/>
                            <a:lumOff val="25000"/>
                          </a:schemeClr>
                        </a:solidFill>
                        <a:effectLst/>
                        <a:latin typeface="Arial"/>
                      </a:endParaRPr>
                    </a:p>
                    <a:p>
                      <a:pPr rtl="0" fontAlgn="base"/>
                      <a:r>
                        <a:rPr lang="en-US" sz="2400" b="1">
                          <a:solidFill>
                            <a:schemeClr val="tx1">
                              <a:lumMod val="75000"/>
                              <a:lumOff val="25000"/>
                            </a:schemeClr>
                          </a:solidFill>
                          <a:effectLst/>
                          <a:latin typeface="Arial"/>
                        </a:rPr>
                        <a:t>Concept </a:t>
                      </a:r>
                    </a:p>
                  </a:txBody>
                  <a:tcPr marL="199133" marR="99567" marT="99567" marB="99567"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fontAlgn="b"/>
                      <a:endParaRPr lang="en-US" sz="2400" b="1">
                        <a:solidFill>
                          <a:schemeClr val="tx1">
                            <a:lumMod val="75000"/>
                            <a:lumOff val="25000"/>
                          </a:schemeClr>
                        </a:solidFill>
                        <a:effectLst/>
                        <a:latin typeface="Arial"/>
                      </a:endParaRPr>
                    </a:p>
                    <a:p>
                      <a:pPr rtl="0" fontAlgn="base"/>
                      <a:r>
                        <a:rPr lang="en-US" sz="2400" b="1">
                          <a:solidFill>
                            <a:schemeClr val="tx1">
                              <a:lumMod val="75000"/>
                              <a:lumOff val="25000"/>
                            </a:schemeClr>
                          </a:solidFill>
                          <a:effectLst/>
                          <a:latin typeface="Arial"/>
                        </a:rPr>
                        <a:t>Alternative Value </a:t>
                      </a:r>
                    </a:p>
                  </a:txBody>
                  <a:tcPr marL="199133" marR="99567" marT="99567" marB="99567"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206269474"/>
                  </a:ext>
                </a:extLst>
              </a:tr>
              <a:tr h="736793">
                <a:tc>
                  <a:txBody>
                    <a:bodyPr/>
                    <a:lstStyle/>
                    <a:p>
                      <a:pPr fontAlgn="b"/>
                      <a:r>
                        <a:rPr lang="en-US" sz="2000">
                          <a:solidFill>
                            <a:schemeClr val="tx1">
                              <a:lumMod val="75000"/>
                              <a:lumOff val="25000"/>
                            </a:schemeClr>
                          </a:solidFill>
                          <a:effectLst/>
                          <a:latin typeface="Arial"/>
                        </a:rPr>
                        <a:t>Smart projectile has an interior pulley system that deflects the nose cone to alter flight path  </a:t>
                      </a:r>
                    </a:p>
                  </a:txBody>
                  <a:tcPr marL="199133" marR="99567" marT="99567" marB="99567" anchor="b">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fontAlgn="ctr"/>
                      <a:endParaRPr lang="en-US" sz="2000">
                        <a:solidFill>
                          <a:schemeClr val="tx1">
                            <a:lumMod val="75000"/>
                            <a:lumOff val="25000"/>
                          </a:schemeClr>
                        </a:solidFill>
                        <a:effectLst/>
                        <a:latin typeface="Arial"/>
                      </a:endParaRPr>
                    </a:p>
                    <a:p>
                      <a:pPr algn="ctr" rtl="0" fontAlgn="base"/>
                      <a:r>
                        <a:rPr lang="en-US" sz="2000">
                          <a:solidFill>
                            <a:schemeClr val="tx1">
                              <a:lumMod val="75000"/>
                              <a:lumOff val="25000"/>
                            </a:schemeClr>
                          </a:solidFill>
                          <a:effectLst/>
                          <a:latin typeface="Arial"/>
                        </a:rPr>
                        <a:t>0.258482 </a:t>
                      </a:r>
                    </a:p>
                  </a:txBody>
                  <a:tcPr marL="199133" marR="99567" marT="99567" marB="99567"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331371924"/>
                  </a:ext>
                </a:extLst>
              </a:tr>
              <a:tr h="985710">
                <a:tc>
                  <a:txBody>
                    <a:bodyPr/>
                    <a:lstStyle/>
                    <a:p>
                      <a:pPr algn="l" fontAlgn="b"/>
                      <a:endParaRPr lang="en-US" sz="2000">
                        <a:solidFill>
                          <a:schemeClr val="tx1">
                            <a:lumMod val="75000"/>
                            <a:lumOff val="25000"/>
                          </a:schemeClr>
                        </a:solidFill>
                        <a:effectLst/>
                        <a:latin typeface="Arial"/>
                      </a:endParaRPr>
                    </a:p>
                    <a:p>
                      <a:pPr algn="l" rtl="0" fontAlgn="base"/>
                      <a:r>
                        <a:rPr lang="en-US" sz="2000">
                          <a:solidFill>
                            <a:schemeClr val="tx1">
                              <a:lumMod val="75000"/>
                              <a:lumOff val="25000"/>
                            </a:schemeClr>
                          </a:solidFill>
                          <a:effectLst/>
                          <a:latin typeface="Arial"/>
                        </a:rPr>
                        <a:t>Smart projectile uses articulating nose cone and dynamically deflectable fins for flight control  </a:t>
                      </a:r>
                    </a:p>
                  </a:txBody>
                  <a:tcPr marL="199133" marR="99567" marT="99567" marB="99567" anchor="b">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solidFill>
                      <a:srgbClr val="A4D233"/>
                    </a:solidFill>
                  </a:tcPr>
                </a:tc>
                <a:tc>
                  <a:txBody>
                    <a:bodyPr/>
                    <a:lstStyle/>
                    <a:p>
                      <a:pPr fontAlgn="ctr"/>
                      <a:endParaRPr lang="en-US" sz="2000">
                        <a:solidFill>
                          <a:schemeClr val="tx1">
                            <a:lumMod val="75000"/>
                            <a:lumOff val="25000"/>
                          </a:schemeClr>
                        </a:solidFill>
                        <a:effectLst/>
                        <a:latin typeface="Arial"/>
                      </a:endParaRPr>
                    </a:p>
                    <a:p>
                      <a:pPr algn="ctr" rtl="0" fontAlgn="base"/>
                      <a:r>
                        <a:rPr lang="en-US" sz="2000">
                          <a:solidFill>
                            <a:schemeClr val="tx1">
                              <a:lumMod val="75000"/>
                              <a:lumOff val="25000"/>
                            </a:schemeClr>
                          </a:solidFill>
                          <a:effectLst/>
                          <a:latin typeface="Arial"/>
                        </a:rPr>
                        <a:t>0.47494 </a:t>
                      </a:r>
                    </a:p>
                  </a:txBody>
                  <a:tcPr marL="199133" marR="99567" marT="99567" marB="99567"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solidFill>
                      <a:srgbClr val="A4D233"/>
                    </a:solidFill>
                  </a:tcPr>
                </a:tc>
                <a:extLst>
                  <a:ext uri="{0D108BD9-81ED-4DB2-BD59-A6C34878D82A}">
                    <a16:rowId xmlns:a16="http://schemas.microsoft.com/office/drawing/2014/main" val="3286067919"/>
                  </a:ext>
                </a:extLst>
              </a:tr>
              <a:tr h="985710">
                <a:tc>
                  <a:txBody>
                    <a:bodyPr/>
                    <a:lstStyle/>
                    <a:p>
                      <a:pPr algn="l" fontAlgn="b"/>
                      <a:endParaRPr lang="en-US" sz="2000">
                        <a:solidFill>
                          <a:schemeClr val="tx1">
                            <a:lumMod val="75000"/>
                            <a:lumOff val="25000"/>
                          </a:schemeClr>
                        </a:solidFill>
                        <a:effectLst/>
                        <a:latin typeface="Arial"/>
                      </a:endParaRPr>
                    </a:p>
                    <a:p>
                      <a:pPr algn="l" rtl="0" fontAlgn="base"/>
                      <a:r>
                        <a:rPr lang="en-US" sz="2000">
                          <a:solidFill>
                            <a:schemeClr val="tx1">
                              <a:lumMod val="75000"/>
                              <a:lumOff val="25000"/>
                            </a:schemeClr>
                          </a:solidFill>
                          <a:effectLst/>
                          <a:latin typeface="Arial"/>
                        </a:rPr>
                        <a:t>Smart projectile uses thrust vectoring nozzles to articulate the nose cone to a desired deflection  </a:t>
                      </a:r>
                    </a:p>
                  </a:txBody>
                  <a:tcPr marL="199133" marR="99567" marT="99567" marB="99567" anchor="b">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fontAlgn="ctr"/>
                      <a:endParaRPr lang="en-US" sz="2000">
                        <a:solidFill>
                          <a:schemeClr val="tx1">
                            <a:lumMod val="75000"/>
                            <a:lumOff val="25000"/>
                          </a:schemeClr>
                        </a:solidFill>
                        <a:effectLst/>
                        <a:latin typeface="Arial"/>
                      </a:endParaRPr>
                    </a:p>
                    <a:p>
                      <a:pPr algn="ctr" rtl="0" fontAlgn="base"/>
                      <a:r>
                        <a:rPr lang="en-US" sz="2000">
                          <a:solidFill>
                            <a:schemeClr val="tx1">
                              <a:lumMod val="75000"/>
                              <a:lumOff val="25000"/>
                            </a:schemeClr>
                          </a:solidFill>
                          <a:effectLst/>
                          <a:latin typeface="Arial"/>
                        </a:rPr>
                        <a:t>0.266536 </a:t>
                      </a:r>
                    </a:p>
                  </a:txBody>
                  <a:tcPr marL="199133" marR="99567" marT="99567" marB="99567"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505370113"/>
                  </a:ext>
                </a:extLst>
              </a:tr>
            </a:tbl>
          </a:graphicData>
        </a:graphic>
      </p:graphicFrame>
      <p:sp>
        <p:nvSpPr>
          <p:cNvPr id="8" name="TextBox 7">
            <a:extLst>
              <a:ext uri="{FF2B5EF4-FFF2-40B4-BE49-F238E27FC236}">
                <a16:creationId xmlns:a16="http://schemas.microsoft.com/office/drawing/2014/main" id="{E534A03A-58C8-DCED-3911-FEDD745F1D3C}"/>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Deepkumar</a:t>
            </a:r>
            <a:r>
              <a:rPr lang="en-US" sz="1400" dirty="0">
                <a:latin typeface="Arial"/>
                <a:cs typeface="Arial"/>
              </a:rPr>
              <a:t> Patel</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573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4904-0DAB-E269-3020-C9F40061ADE5}"/>
              </a:ext>
            </a:extLst>
          </p:cNvPr>
          <p:cNvSpPr>
            <a:spLocks noGrp="1"/>
          </p:cNvSpPr>
          <p:nvPr>
            <p:ph type="title"/>
          </p:nvPr>
        </p:nvSpPr>
        <p:spPr/>
        <p:txBody>
          <a:bodyPr/>
          <a:lstStyle/>
          <a:p>
            <a:r>
              <a:rPr lang="en-US">
                <a:solidFill>
                  <a:schemeClr val="tx1"/>
                </a:solidFill>
                <a:latin typeface="Arial"/>
                <a:cs typeface="Arial"/>
              </a:rPr>
              <a:t>Updated Functional Decomposition</a:t>
            </a:r>
            <a:endParaRPr lang="en-US">
              <a:solidFill>
                <a:schemeClr val="tx1"/>
              </a:solidFill>
            </a:endParaRPr>
          </a:p>
        </p:txBody>
      </p:sp>
      <p:sp>
        <p:nvSpPr>
          <p:cNvPr id="3" name="Slide Number Placeholder 2">
            <a:extLst>
              <a:ext uri="{FF2B5EF4-FFF2-40B4-BE49-F238E27FC236}">
                <a16:creationId xmlns:a16="http://schemas.microsoft.com/office/drawing/2014/main" id="{83266660-279F-D67C-90A2-A4B94D8CD996}"/>
              </a:ext>
            </a:extLst>
          </p:cNvPr>
          <p:cNvSpPr>
            <a:spLocks noGrp="1"/>
          </p:cNvSpPr>
          <p:nvPr>
            <p:ph type="sldNum" sz="quarter" idx="4"/>
          </p:nvPr>
        </p:nvSpPr>
        <p:spPr/>
        <p:txBody>
          <a:bodyPr/>
          <a:lstStyle/>
          <a:p>
            <a:fld id="{6F1FABC0-072B-4F22-8F9B-95A9D10B0206}" type="slidenum">
              <a:rPr lang="en-US" smtClean="0"/>
              <a:pPr/>
              <a:t>12</a:t>
            </a:fld>
            <a:endParaRPr lang="en-US"/>
          </a:p>
        </p:txBody>
      </p:sp>
      <p:graphicFrame>
        <p:nvGraphicFramePr>
          <p:cNvPr id="5" name="Diagram 5">
            <a:extLst>
              <a:ext uri="{FF2B5EF4-FFF2-40B4-BE49-F238E27FC236}">
                <a16:creationId xmlns:a16="http://schemas.microsoft.com/office/drawing/2014/main" id="{694AE22F-9407-4A40-F8B9-A1540763E495}"/>
              </a:ext>
            </a:extLst>
          </p:cNvPr>
          <p:cNvGraphicFramePr>
            <a:graphicFrameLocks noGrp="1"/>
          </p:cNvGraphicFramePr>
          <p:nvPr>
            <p:ph sz="quarter" idx="11"/>
            <p:extLst>
              <p:ext uri="{D42A27DB-BD31-4B8C-83A1-F6EECF244321}">
                <p14:modId xmlns:p14="http://schemas.microsoft.com/office/powerpoint/2010/main" val="7723448"/>
              </p:ext>
            </p:extLst>
          </p:nvPr>
        </p:nvGraphicFramePr>
        <p:xfrm>
          <a:off x="1778000" y="1649413"/>
          <a:ext cx="8229600" cy="3796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525014F-9DAF-CAB3-4478-AA5B02546C47}"/>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Deepkumar</a:t>
            </a:r>
            <a:r>
              <a:rPr lang="en-US" sz="1400" dirty="0">
                <a:latin typeface="Arial"/>
                <a:cs typeface="Arial"/>
              </a:rPr>
              <a:t> Patel</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593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4904-0DAB-E269-3020-C9F40061ADE5}"/>
              </a:ext>
            </a:extLst>
          </p:cNvPr>
          <p:cNvSpPr>
            <a:spLocks noGrp="1"/>
          </p:cNvSpPr>
          <p:nvPr>
            <p:ph type="title"/>
          </p:nvPr>
        </p:nvSpPr>
        <p:spPr/>
        <p:txBody>
          <a:bodyPr/>
          <a:lstStyle/>
          <a:p>
            <a:r>
              <a:rPr lang="en-US">
                <a:solidFill>
                  <a:schemeClr val="tx1"/>
                </a:solidFill>
                <a:latin typeface="Arial"/>
                <a:cs typeface="Arial"/>
              </a:rPr>
              <a:t>Updated Functional Decomposition</a:t>
            </a:r>
            <a:endParaRPr lang="en-US">
              <a:solidFill>
                <a:schemeClr val="tx1"/>
              </a:solidFill>
            </a:endParaRPr>
          </a:p>
        </p:txBody>
      </p:sp>
      <p:sp>
        <p:nvSpPr>
          <p:cNvPr id="3" name="Slide Number Placeholder 2">
            <a:extLst>
              <a:ext uri="{FF2B5EF4-FFF2-40B4-BE49-F238E27FC236}">
                <a16:creationId xmlns:a16="http://schemas.microsoft.com/office/drawing/2014/main" id="{83266660-279F-D67C-90A2-A4B94D8CD996}"/>
              </a:ext>
            </a:extLst>
          </p:cNvPr>
          <p:cNvSpPr>
            <a:spLocks noGrp="1"/>
          </p:cNvSpPr>
          <p:nvPr>
            <p:ph type="sldNum" sz="quarter" idx="4"/>
          </p:nvPr>
        </p:nvSpPr>
        <p:spPr/>
        <p:txBody>
          <a:bodyPr/>
          <a:lstStyle/>
          <a:p>
            <a:fld id="{6F1FABC0-072B-4F22-8F9B-95A9D10B0206}" type="slidenum">
              <a:rPr lang="en-US" smtClean="0"/>
              <a:pPr/>
              <a:t>13</a:t>
            </a:fld>
            <a:endParaRPr lang="en-US"/>
          </a:p>
        </p:txBody>
      </p:sp>
      <p:graphicFrame>
        <p:nvGraphicFramePr>
          <p:cNvPr id="7" name="Diagram 18">
            <a:extLst>
              <a:ext uri="{FF2B5EF4-FFF2-40B4-BE49-F238E27FC236}">
                <a16:creationId xmlns:a16="http://schemas.microsoft.com/office/drawing/2014/main" id="{1EDCD5DF-7DCA-71A0-1893-12FB4C12C79A}"/>
              </a:ext>
            </a:extLst>
          </p:cNvPr>
          <p:cNvGraphicFramePr/>
          <p:nvPr>
            <p:extLst>
              <p:ext uri="{D42A27DB-BD31-4B8C-83A1-F6EECF244321}">
                <p14:modId xmlns:p14="http://schemas.microsoft.com/office/powerpoint/2010/main" val="944226868"/>
              </p:ext>
            </p:extLst>
          </p:nvPr>
        </p:nvGraphicFramePr>
        <p:xfrm>
          <a:off x="2446472" y="1027906"/>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Rocket with solid fill">
            <a:extLst>
              <a:ext uri="{FF2B5EF4-FFF2-40B4-BE49-F238E27FC236}">
                <a16:creationId xmlns:a16="http://schemas.microsoft.com/office/drawing/2014/main" id="{F164D432-8F98-345D-1B60-901781CBDB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7266" y="2628106"/>
            <a:ext cx="1371600" cy="1371600"/>
          </a:xfrm>
          <a:prstGeom prst="rect">
            <a:avLst/>
          </a:prstGeom>
        </p:spPr>
      </p:pic>
      <p:sp>
        <p:nvSpPr>
          <p:cNvPr id="6" name="TextBox 5">
            <a:extLst>
              <a:ext uri="{FF2B5EF4-FFF2-40B4-BE49-F238E27FC236}">
                <a16:creationId xmlns:a16="http://schemas.microsoft.com/office/drawing/2014/main" id="{3E4A75F1-D37C-C582-D069-81B0BA59B539}"/>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Deepkumar</a:t>
            </a:r>
            <a:r>
              <a:rPr lang="en-US" sz="1400" dirty="0">
                <a:latin typeface="Arial"/>
                <a:cs typeface="Arial"/>
              </a:rPr>
              <a:t> Patel</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11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p:txBody>
          <a:bodyPr/>
          <a:lstStyle/>
          <a:p>
            <a:r>
              <a:rPr lang="en-US">
                <a:solidFill>
                  <a:schemeClr val="tx1"/>
                </a:solidFill>
              </a:rPr>
              <a:t>Part Modifications</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5" name="TextBox 4">
            <a:extLst>
              <a:ext uri="{FF2B5EF4-FFF2-40B4-BE49-F238E27FC236}">
                <a16:creationId xmlns:a16="http://schemas.microsoft.com/office/drawing/2014/main" id="{F4811048-76A2-9909-DFDC-A7A12F899F77}"/>
              </a:ext>
            </a:extLst>
          </p:cNvPr>
          <p:cNvSpPr txBox="1"/>
          <p:nvPr/>
        </p:nvSpPr>
        <p:spPr>
          <a:xfrm>
            <a:off x="838200" y="1694187"/>
            <a:ext cx="10515600" cy="216982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Frontal and Rear Deflecting Surfaces:</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Move the total angular displacement from 20 to 5 degrees</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Will reduce friction </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Improves non-linearities in nose motion</a:t>
            </a:r>
          </a:p>
          <a:p>
            <a:endParaRPr lang="en-US" dirty="0"/>
          </a:p>
          <a:p>
            <a:endParaRPr lang="en-US" dirty="0"/>
          </a:p>
        </p:txBody>
      </p:sp>
      <p:pic>
        <p:nvPicPr>
          <p:cNvPr id="4" name="Picture 5" descr="A picture containing diagram&#10;&#10;Description automatically generated">
            <a:extLst>
              <a:ext uri="{FF2B5EF4-FFF2-40B4-BE49-F238E27FC236}">
                <a16:creationId xmlns:a16="http://schemas.microsoft.com/office/drawing/2014/main" id="{C83C9EA6-6DCA-20E8-47BF-15F8A6CA707B}"/>
              </a:ext>
            </a:extLst>
          </p:cNvPr>
          <p:cNvPicPr>
            <a:picLocks noChangeAspect="1"/>
          </p:cNvPicPr>
          <p:nvPr/>
        </p:nvPicPr>
        <p:blipFill>
          <a:blip r:embed="rId2"/>
          <a:stretch>
            <a:fillRect/>
          </a:stretch>
        </p:blipFill>
        <p:spPr>
          <a:xfrm>
            <a:off x="2559678" y="3275553"/>
            <a:ext cx="2743200" cy="2167304"/>
          </a:xfrm>
          <a:prstGeom prst="rect">
            <a:avLst/>
          </a:prstGeom>
        </p:spPr>
      </p:pic>
      <p:pic>
        <p:nvPicPr>
          <p:cNvPr id="6" name="Picture 6" descr="Logo, company name&#10;&#10;Description automatically generated">
            <a:extLst>
              <a:ext uri="{FF2B5EF4-FFF2-40B4-BE49-F238E27FC236}">
                <a16:creationId xmlns:a16="http://schemas.microsoft.com/office/drawing/2014/main" id="{CBBD2185-63AC-D250-30C2-8EC3EE8DE447}"/>
              </a:ext>
            </a:extLst>
          </p:cNvPr>
          <p:cNvPicPr>
            <a:picLocks noChangeAspect="1"/>
          </p:cNvPicPr>
          <p:nvPr/>
        </p:nvPicPr>
        <p:blipFill>
          <a:blip r:embed="rId3"/>
          <a:stretch>
            <a:fillRect/>
          </a:stretch>
        </p:blipFill>
        <p:spPr>
          <a:xfrm>
            <a:off x="6889122" y="3206181"/>
            <a:ext cx="2743200" cy="2236676"/>
          </a:xfrm>
          <a:prstGeom prst="rect">
            <a:avLst/>
          </a:prstGeom>
        </p:spPr>
      </p:pic>
      <p:sp>
        <p:nvSpPr>
          <p:cNvPr id="7" name="TextBox 6">
            <a:extLst>
              <a:ext uri="{FF2B5EF4-FFF2-40B4-BE49-F238E27FC236}">
                <a16:creationId xmlns:a16="http://schemas.microsoft.com/office/drawing/2014/main" id="{13AAF4A4-28F0-B500-262D-A8F2B82D33D8}"/>
              </a:ext>
            </a:extLst>
          </p:cNvPr>
          <p:cNvSpPr txBox="1"/>
          <p:nvPr/>
        </p:nvSpPr>
        <p:spPr>
          <a:xfrm>
            <a:off x="2772442" y="5368583"/>
            <a:ext cx="27758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Front deflecting surface</a:t>
            </a:r>
          </a:p>
        </p:txBody>
      </p:sp>
      <p:sp>
        <p:nvSpPr>
          <p:cNvPr id="8" name="TextBox 7">
            <a:extLst>
              <a:ext uri="{FF2B5EF4-FFF2-40B4-BE49-F238E27FC236}">
                <a16:creationId xmlns:a16="http://schemas.microsoft.com/office/drawing/2014/main" id="{594E6F61-9316-9D77-A294-BD8118075350}"/>
              </a:ext>
            </a:extLst>
          </p:cNvPr>
          <p:cNvSpPr txBox="1"/>
          <p:nvPr/>
        </p:nvSpPr>
        <p:spPr>
          <a:xfrm>
            <a:off x="7286519" y="5368583"/>
            <a:ext cx="27758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Rear deflecting surface</a:t>
            </a:r>
          </a:p>
        </p:txBody>
      </p:sp>
      <p:sp>
        <p:nvSpPr>
          <p:cNvPr id="12" name="TextBox 11">
            <a:extLst>
              <a:ext uri="{FF2B5EF4-FFF2-40B4-BE49-F238E27FC236}">
                <a16:creationId xmlns:a16="http://schemas.microsoft.com/office/drawing/2014/main" id="{60337888-17E7-A0BD-C81D-34346FCF15FB}"/>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Prosley</a:t>
            </a:r>
            <a:r>
              <a:rPr lang="en-US" sz="1400" dirty="0">
                <a:latin typeface="Arial"/>
                <a:cs typeface="Arial"/>
              </a:rPr>
              <a:t> </a:t>
            </a:r>
            <a:r>
              <a:rPr lang="en-US" sz="1400" dirty="0" err="1">
                <a:latin typeface="Arial"/>
                <a:cs typeface="Arial"/>
              </a:rPr>
              <a:t>Dorcely</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348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p:txBody>
          <a:bodyPr/>
          <a:lstStyle/>
          <a:p>
            <a:r>
              <a:rPr lang="en-US">
                <a:solidFill>
                  <a:schemeClr val="tx1"/>
                </a:solidFill>
              </a:rPr>
              <a:t>Part Modifications</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extBox 4">
            <a:extLst>
              <a:ext uri="{FF2B5EF4-FFF2-40B4-BE49-F238E27FC236}">
                <a16:creationId xmlns:a16="http://schemas.microsoft.com/office/drawing/2014/main" id="{F4811048-76A2-9909-DFDC-A7A12F899F77}"/>
              </a:ext>
            </a:extLst>
          </p:cNvPr>
          <p:cNvSpPr txBox="1"/>
          <p:nvPr/>
        </p:nvSpPr>
        <p:spPr>
          <a:xfrm>
            <a:off x="838200" y="1596933"/>
            <a:ext cx="10515600" cy="2554545"/>
          </a:xfrm>
          <a:prstGeom prst="rect">
            <a:avLst/>
          </a:prstGeom>
          <a:noFill/>
        </p:spPr>
        <p:txBody>
          <a:bodyPr wrap="square" rtlCol="0">
            <a:spAutoFit/>
          </a:bodyPr>
          <a:lstStyle/>
          <a:p>
            <a:pPr>
              <a:spcAft>
                <a:spcPts val="600"/>
              </a:spcAft>
            </a:pPr>
            <a:r>
              <a:rPr lang="en-US" sz="2400" dirty="0">
                <a:latin typeface="Arial" panose="020B0604020202020204" pitchFamily="34" charset="0"/>
                <a:cs typeface="Arial" panose="020B0604020202020204" pitchFamily="34" charset="0"/>
              </a:rPr>
              <a:t>Frontal Outer Body:</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push the outer casing back or in to allow </a:t>
            </a:r>
          </a:p>
          <a:p>
            <a:pPr>
              <a:spcAft>
                <a:spcPts val="600"/>
              </a:spcAft>
            </a:pPr>
            <a:r>
              <a:rPr lang="en-US" sz="2000" dirty="0">
                <a:latin typeface="Arial" panose="020B0604020202020204" pitchFamily="34" charset="0"/>
                <a:cs typeface="Arial" panose="020B0604020202020204" pitchFamily="34" charset="0"/>
              </a:rPr>
              <a:t>     for the skin to take up a greater length</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goal of 2 diameters of skin</a:t>
            </a:r>
          </a:p>
          <a:p>
            <a:endParaRPr lang="en-US" sz="2000" dirty="0">
              <a:latin typeface="Arial" panose="020B0604020202020204" pitchFamily="34" charset="0"/>
              <a:cs typeface="Arial" panose="020B0604020202020204" pitchFamily="34" charset="0"/>
            </a:endParaRPr>
          </a:p>
          <a:p>
            <a:endParaRPr lang="en-US" dirty="0"/>
          </a:p>
          <a:p>
            <a:endParaRPr lang="en-US" dirty="0"/>
          </a:p>
        </p:txBody>
      </p:sp>
      <p:pic>
        <p:nvPicPr>
          <p:cNvPr id="13" name="Picture 13" descr="A picture containing text, electronics&#10;&#10;Description automatically generated">
            <a:extLst>
              <a:ext uri="{FF2B5EF4-FFF2-40B4-BE49-F238E27FC236}">
                <a16:creationId xmlns:a16="http://schemas.microsoft.com/office/drawing/2014/main" id="{574B40E7-BE9E-EA4B-D12E-271FE036620A}"/>
              </a:ext>
            </a:extLst>
          </p:cNvPr>
          <p:cNvPicPr>
            <a:picLocks noChangeAspect="1"/>
          </p:cNvPicPr>
          <p:nvPr/>
        </p:nvPicPr>
        <p:blipFill>
          <a:blip r:embed="rId2"/>
          <a:stretch>
            <a:fillRect/>
          </a:stretch>
        </p:blipFill>
        <p:spPr>
          <a:xfrm>
            <a:off x="6392705" y="1654341"/>
            <a:ext cx="4067915" cy="3549317"/>
          </a:xfrm>
          <a:prstGeom prst="rect">
            <a:avLst/>
          </a:prstGeom>
        </p:spPr>
      </p:pic>
      <p:sp>
        <p:nvSpPr>
          <p:cNvPr id="8" name="TextBox 7">
            <a:extLst>
              <a:ext uri="{FF2B5EF4-FFF2-40B4-BE49-F238E27FC236}">
                <a16:creationId xmlns:a16="http://schemas.microsoft.com/office/drawing/2014/main" id="{05FE43CE-0204-DAE5-8111-A3C9447C73B1}"/>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Prosley</a:t>
            </a:r>
            <a:r>
              <a:rPr lang="en-US" sz="1400" dirty="0">
                <a:latin typeface="Arial"/>
                <a:cs typeface="Arial"/>
              </a:rPr>
              <a:t> </a:t>
            </a:r>
            <a:r>
              <a:rPr lang="en-US" sz="1400" dirty="0" err="1">
                <a:latin typeface="Arial"/>
                <a:cs typeface="Arial"/>
              </a:rPr>
              <a:t>Dorcely</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1669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a:solidFill>
                  <a:schemeClr val="tx1"/>
                </a:solidFill>
                <a:latin typeface="Arial" panose="020B0604020202020204" pitchFamily="34" charset="0"/>
                <a:ea typeface="+mj-ea"/>
                <a:cs typeface="Arial" panose="020B0604020202020204" pitchFamily="34" charset="0"/>
              </a:rPr>
              <a:t>Part Modifications</a:t>
            </a:r>
          </a:p>
        </p:txBody>
      </p:sp>
      <p:sp>
        <p:nvSpPr>
          <p:cNvPr id="5" name="TextBox 4">
            <a:extLst>
              <a:ext uri="{FF2B5EF4-FFF2-40B4-BE49-F238E27FC236}">
                <a16:creationId xmlns:a16="http://schemas.microsoft.com/office/drawing/2014/main" id="{F4811048-76A2-9909-DFDC-A7A12F899F77}"/>
              </a:ext>
            </a:extLst>
          </p:cNvPr>
          <p:cNvSpPr txBox="1"/>
          <p:nvPr/>
        </p:nvSpPr>
        <p:spPr>
          <a:xfrm>
            <a:off x="838200" y="1509324"/>
            <a:ext cx="3918204" cy="4525647"/>
          </a:xfrm>
          <a:prstGeom prst="rect">
            <a:avLst/>
          </a:prstGeom>
        </p:spPr>
        <p:txBody>
          <a:bodyPr vert="horz" lIns="91440" tIns="45720" rIns="91440" bIns="45720" rtlCol="0" anchor="t">
            <a:normAutofit/>
          </a:bodyPr>
          <a:lstStyle/>
          <a:p>
            <a:pPr>
              <a:lnSpc>
                <a:spcPct val="90000"/>
              </a:lnSpc>
              <a:spcAft>
                <a:spcPts val="600"/>
              </a:spcAft>
            </a:pPr>
            <a:r>
              <a:rPr lang="en-US" sz="2400" dirty="0">
                <a:latin typeface="Arial"/>
                <a:cs typeface="Arial"/>
              </a:rPr>
              <a:t>Nose Cone Light Weighting:</a:t>
            </a:r>
          </a:p>
          <a:p>
            <a:pPr marL="342900" indent="-228600">
              <a:lnSpc>
                <a:spcPct val="90000"/>
              </a:lnSpc>
              <a:spcAft>
                <a:spcPts val="600"/>
              </a:spcAft>
              <a:buFont typeface="Arial" panose="020B0604020202020204" pitchFamily="34" charset="0"/>
              <a:buChar char="•"/>
            </a:pPr>
            <a:r>
              <a:rPr lang="en-US" sz="2000" dirty="0">
                <a:latin typeface="Arial"/>
                <a:cs typeface="Arial"/>
              </a:rPr>
              <a:t>Reduces sagging</a:t>
            </a:r>
          </a:p>
          <a:p>
            <a:pPr marL="342900" indent="-228600">
              <a:lnSpc>
                <a:spcPct val="90000"/>
              </a:lnSpc>
              <a:spcAft>
                <a:spcPts val="600"/>
              </a:spcAft>
              <a:buFont typeface="Arial" panose="020B0604020202020204" pitchFamily="34" charset="0"/>
              <a:buChar char="•"/>
            </a:pPr>
            <a:r>
              <a:rPr lang="en-US" sz="2000" dirty="0">
                <a:latin typeface="Arial"/>
                <a:cs typeface="Arial"/>
              </a:rPr>
              <a:t>Reduces load on motors allowing for an increase in test time</a:t>
            </a:r>
          </a:p>
          <a:p>
            <a:pPr marL="342900" indent="-228600">
              <a:lnSpc>
                <a:spcPct val="90000"/>
              </a:lnSpc>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a:cs typeface="Arial"/>
              </a:rPr>
              <a:t>Aluminum sintering</a:t>
            </a:r>
          </a:p>
          <a:p>
            <a:pPr marL="342900" indent="-228600">
              <a:lnSpc>
                <a:spcPct val="90000"/>
              </a:lnSpc>
              <a:spcAft>
                <a:spcPts val="600"/>
              </a:spcAft>
              <a:buFont typeface="Arial" panose="020B0604020202020204" pitchFamily="34" charset="0"/>
              <a:buChar char="•"/>
            </a:pPr>
            <a:r>
              <a:rPr lang="en-US" sz="2000" dirty="0">
                <a:latin typeface="Arial"/>
                <a:cs typeface="Arial"/>
              </a:rPr>
              <a:t>Structurally stable </a:t>
            </a:r>
          </a:p>
          <a:p>
            <a:pPr marL="342900" indent="-228600">
              <a:lnSpc>
                <a:spcPct val="90000"/>
              </a:lnSpc>
              <a:spcAft>
                <a:spcPts val="600"/>
              </a:spcAft>
              <a:buFont typeface="Arial" panose="020B0604020202020204" pitchFamily="34" charset="0"/>
              <a:buChar char="•"/>
            </a:pPr>
            <a:r>
              <a:rPr lang="en-US" sz="2000" dirty="0">
                <a:latin typeface="Arial"/>
                <a:cs typeface="Arial"/>
              </a:rPr>
              <a:t> Good surface finish</a:t>
            </a:r>
          </a:p>
          <a:p>
            <a:pPr marL="342900" indent="-228600">
              <a:lnSpc>
                <a:spcPct val="90000"/>
              </a:lnSpc>
              <a:spcAft>
                <a:spcPts val="600"/>
              </a:spcAft>
              <a:buFont typeface="Arial" panose="020B0604020202020204" pitchFamily="34" charset="0"/>
              <a:buChar char="•"/>
            </a:pPr>
            <a:r>
              <a:rPr lang="en-US" sz="2000" dirty="0">
                <a:latin typeface="Arial"/>
                <a:cs typeface="Arial"/>
              </a:rPr>
              <a:t> Expensive (approx. $1000 quote from </a:t>
            </a:r>
            <a:r>
              <a:rPr lang="en-US" sz="2000" dirty="0" err="1">
                <a:latin typeface="Arial"/>
                <a:cs typeface="Arial"/>
              </a:rPr>
              <a:t>Xometry</a:t>
            </a:r>
            <a:r>
              <a:rPr lang="en-US" sz="2000" dirty="0">
                <a:latin typeface="Arial"/>
                <a:cs typeface="Arial"/>
              </a:rPr>
              <a:t>)</a:t>
            </a:r>
          </a:p>
          <a:p>
            <a:pPr indent="-228600">
              <a:lnSpc>
                <a:spcPct val="90000"/>
              </a:lnSpc>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4" name="Picture 5" descr="A picture containing icon&#10;&#10;Description automatically generated">
            <a:extLst>
              <a:ext uri="{FF2B5EF4-FFF2-40B4-BE49-F238E27FC236}">
                <a16:creationId xmlns:a16="http://schemas.microsoft.com/office/drawing/2014/main" id="{2F06630C-A24D-A595-7971-DF2048CFB139}"/>
              </a:ext>
            </a:extLst>
          </p:cNvPr>
          <p:cNvPicPr>
            <a:picLocks noChangeAspect="1"/>
          </p:cNvPicPr>
          <p:nvPr/>
        </p:nvPicPr>
        <p:blipFill>
          <a:blip r:embed="rId2"/>
          <a:stretch>
            <a:fillRect/>
          </a:stretch>
        </p:blipFill>
        <p:spPr>
          <a:xfrm>
            <a:off x="4756404" y="2019321"/>
            <a:ext cx="6949440" cy="3196742"/>
          </a:xfrm>
          <a:prstGeom prst="rect">
            <a:avLst/>
          </a:prstGeom>
          <a:noFill/>
        </p:spPr>
      </p:pic>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dirty="0" smtClean="0"/>
              <a:pPr>
                <a:spcAft>
                  <a:spcPts val="600"/>
                </a:spcAft>
              </a:pPr>
              <a:t>16</a:t>
            </a:fld>
            <a:endParaRPr lang="en-US"/>
          </a:p>
        </p:txBody>
      </p:sp>
      <p:sp>
        <p:nvSpPr>
          <p:cNvPr id="8" name="TextBox 7">
            <a:extLst>
              <a:ext uri="{FF2B5EF4-FFF2-40B4-BE49-F238E27FC236}">
                <a16:creationId xmlns:a16="http://schemas.microsoft.com/office/drawing/2014/main" id="{74E95B54-C6E2-E279-CBD2-8053E49F790D}"/>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Prosley</a:t>
            </a:r>
            <a:r>
              <a:rPr lang="en-US" sz="1400" dirty="0">
                <a:latin typeface="Arial"/>
                <a:cs typeface="Arial"/>
              </a:rPr>
              <a:t> </a:t>
            </a:r>
            <a:r>
              <a:rPr lang="en-US" sz="1400" dirty="0" err="1">
                <a:latin typeface="Arial"/>
                <a:cs typeface="Arial"/>
              </a:rPr>
              <a:t>Dorcely</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618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p:txBody>
          <a:bodyPr/>
          <a:lstStyle/>
          <a:p>
            <a:r>
              <a:rPr lang="en-US" dirty="0">
                <a:solidFill>
                  <a:schemeClr val="tx1"/>
                </a:solidFill>
              </a:rPr>
              <a:t>Fin Deflection </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6" name="TextBox 5">
            <a:extLst>
              <a:ext uri="{FF2B5EF4-FFF2-40B4-BE49-F238E27FC236}">
                <a16:creationId xmlns:a16="http://schemas.microsoft.com/office/drawing/2014/main" id="{54563993-33ED-9D53-061C-5ED1C5DB1B41}"/>
              </a:ext>
            </a:extLst>
          </p:cNvPr>
          <p:cNvSpPr txBox="1"/>
          <p:nvPr/>
        </p:nvSpPr>
        <p:spPr>
          <a:xfrm>
            <a:off x="838200" y="1690688"/>
            <a:ext cx="5257800" cy="233910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Our idea is to use four stepper motor to control the fins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Only issue is space in the rear portion of the model</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Small stepper motors lack resolution </a:t>
            </a:r>
          </a:p>
          <a:p>
            <a:endParaRPr lang="en-US" sz="2000" dirty="0">
              <a:latin typeface="Arial" panose="020B0604020202020204" pitchFamily="34" charset="0"/>
              <a:cs typeface="Arial" panose="020B0604020202020204" pitchFamily="34" charset="0"/>
            </a:endParaRPr>
          </a:p>
          <a:p>
            <a:endParaRPr lang="en-US" dirty="0"/>
          </a:p>
        </p:txBody>
      </p:sp>
      <p:pic>
        <p:nvPicPr>
          <p:cNvPr id="5" name="Picture 6" descr="A picture containing icon&#10;&#10;Description automatically generated">
            <a:extLst>
              <a:ext uri="{FF2B5EF4-FFF2-40B4-BE49-F238E27FC236}">
                <a16:creationId xmlns:a16="http://schemas.microsoft.com/office/drawing/2014/main" id="{E7750D50-A410-B81A-E66A-C549A91CD2CE}"/>
              </a:ext>
            </a:extLst>
          </p:cNvPr>
          <p:cNvPicPr>
            <a:picLocks noChangeAspect="1"/>
          </p:cNvPicPr>
          <p:nvPr/>
        </p:nvPicPr>
        <p:blipFill>
          <a:blip r:embed="rId3"/>
          <a:stretch>
            <a:fillRect/>
          </a:stretch>
        </p:blipFill>
        <p:spPr>
          <a:xfrm>
            <a:off x="6462777" y="1546338"/>
            <a:ext cx="4518458" cy="3765323"/>
          </a:xfrm>
          <a:prstGeom prst="rect">
            <a:avLst/>
          </a:prstGeom>
        </p:spPr>
      </p:pic>
      <p:sp>
        <p:nvSpPr>
          <p:cNvPr id="9" name="TextBox 8">
            <a:extLst>
              <a:ext uri="{FF2B5EF4-FFF2-40B4-BE49-F238E27FC236}">
                <a16:creationId xmlns:a16="http://schemas.microsoft.com/office/drawing/2014/main" id="{339FA6DD-8670-0B30-50E4-0C61A02C2F36}"/>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Prosley</a:t>
            </a:r>
            <a:r>
              <a:rPr lang="en-US" sz="1400" dirty="0">
                <a:latin typeface="Arial"/>
                <a:cs typeface="Arial"/>
              </a:rPr>
              <a:t> </a:t>
            </a:r>
            <a:r>
              <a:rPr lang="en-US" sz="1400" dirty="0" err="1">
                <a:latin typeface="Arial"/>
                <a:cs typeface="Arial"/>
              </a:rPr>
              <a:t>Dorcely</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478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p:txBody>
          <a:bodyPr/>
          <a:lstStyle/>
          <a:p>
            <a:r>
              <a:rPr lang="en-US">
                <a:solidFill>
                  <a:schemeClr val="tx1"/>
                </a:solidFill>
              </a:rPr>
              <a:t>Next Steps</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8" name="TextBox 7">
            <a:extLst>
              <a:ext uri="{FF2B5EF4-FFF2-40B4-BE49-F238E27FC236}">
                <a16:creationId xmlns:a16="http://schemas.microsoft.com/office/drawing/2014/main" id="{9A6CBB2F-9AFA-3A89-E5C3-26E148E79774}"/>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Prosley</a:t>
            </a:r>
            <a:r>
              <a:rPr lang="en-US" sz="1400" dirty="0">
                <a:latin typeface="Arial"/>
                <a:cs typeface="Arial"/>
              </a:rPr>
              <a:t> </a:t>
            </a:r>
            <a:r>
              <a:rPr lang="en-US" sz="1400" dirty="0" err="1">
                <a:latin typeface="Arial"/>
                <a:cs typeface="Arial"/>
              </a:rPr>
              <a:t>Dorcely</a:t>
            </a:r>
            <a:endParaRPr lang="en-US" sz="1400" dirty="0">
              <a:latin typeface="Arial" panose="020B0604020202020204"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id="{EE5E8ACF-3C22-ACDD-046B-1F8E8416A722}"/>
              </a:ext>
            </a:extLst>
          </p:cNvPr>
          <p:cNvGraphicFramePr/>
          <p:nvPr>
            <p:extLst>
              <p:ext uri="{D42A27DB-BD31-4B8C-83A1-F6EECF244321}">
                <p14:modId xmlns:p14="http://schemas.microsoft.com/office/powerpoint/2010/main" val="1757316505"/>
              </p:ext>
            </p:extLst>
          </p:nvPr>
        </p:nvGraphicFramePr>
        <p:xfrm>
          <a:off x="1180457" y="664170"/>
          <a:ext cx="9831085" cy="55408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638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9D1F-22D0-D7D5-55D1-8D783F1E8ABD}"/>
              </a:ext>
            </a:extLst>
          </p:cNvPr>
          <p:cNvSpPr>
            <a:spLocks noGrp="1"/>
          </p:cNvSpPr>
          <p:nvPr>
            <p:ph type="title"/>
          </p:nvPr>
        </p:nvSpPr>
        <p:spPr/>
        <p:txBody>
          <a:bodyPr/>
          <a:lstStyle/>
          <a:p>
            <a:r>
              <a:rPr lang="en-US">
                <a:solidFill>
                  <a:schemeClr val="tx1"/>
                </a:solidFill>
                <a:latin typeface="Arial"/>
                <a:cs typeface="Arial"/>
              </a:rPr>
              <a:t>Future Work </a:t>
            </a:r>
            <a:endParaRPr lang="en-US">
              <a:solidFill>
                <a:schemeClr val="tx1"/>
              </a:solidFill>
            </a:endParaRPr>
          </a:p>
        </p:txBody>
      </p:sp>
      <p:sp>
        <p:nvSpPr>
          <p:cNvPr id="3" name="Slide Number Placeholder 2">
            <a:extLst>
              <a:ext uri="{FF2B5EF4-FFF2-40B4-BE49-F238E27FC236}">
                <a16:creationId xmlns:a16="http://schemas.microsoft.com/office/drawing/2014/main" id="{5AB1EE9E-A24E-2F85-3AE0-6BAAFB98843B}"/>
              </a:ext>
            </a:extLst>
          </p:cNvPr>
          <p:cNvSpPr>
            <a:spLocks noGrp="1"/>
          </p:cNvSpPr>
          <p:nvPr>
            <p:ph type="sldNum" sz="quarter" idx="4"/>
          </p:nvPr>
        </p:nvSpPr>
        <p:spPr/>
        <p:txBody>
          <a:bodyPr/>
          <a:lstStyle/>
          <a:p>
            <a:fld id="{6F1FABC0-072B-4F22-8F9B-95A9D10B0206}" type="slidenum">
              <a:rPr lang="en-US" smtClean="0"/>
              <a:pPr/>
              <a:t>19</a:t>
            </a:fld>
            <a:endParaRPr lang="en-US"/>
          </a:p>
        </p:txBody>
      </p:sp>
      <p:pic>
        <p:nvPicPr>
          <p:cNvPr id="8" name="Content Placeholder 7" descr="Diagram&#10;&#10;Description automatically generated">
            <a:extLst>
              <a:ext uri="{FF2B5EF4-FFF2-40B4-BE49-F238E27FC236}">
                <a16:creationId xmlns:a16="http://schemas.microsoft.com/office/drawing/2014/main" id="{D2995665-1F7E-B5D6-B702-F2A710AC9E3D}"/>
              </a:ext>
            </a:extLst>
          </p:cNvPr>
          <p:cNvPicPr>
            <a:picLocks noGrp="1" noChangeAspect="1"/>
          </p:cNvPicPr>
          <p:nvPr>
            <p:ph sz="quarter" idx="11"/>
          </p:nvPr>
        </p:nvPicPr>
        <p:blipFill rotWithShape="1">
          <a:blip r:embed="rId2">
            <a:extLst>
              <a:ext uri="{28A0092B-C50C-407E-A947-70E740481C1C}">
                <a14:useLocalDpi xmlns:a14="http://schemas.microsoft.com/office/drawing/2010/main" val="0"/>
              </a:ext>
            </a:extLst>
          </a:blip>
          <a:srcRect t="36447"/>
          <a:stretch/>
        </p:blipFill>
        <p:spPr>
          <a:xfrm>
            <a:off x="838200" y="2092554"/>
            <a:ext cx="10515600" cy="2672891"/>
          </a:xfrm>
        </p:spPr>
      </p:pic>
      <p:sp>
        <p:nvSpPr>
          <p:cNvPr id="5" name="TextBox 4">
            <a:extLst>
              <a:ext uri="{FF2B5EF4-FFF2-40B4-BE49-F238E27FC236}">
                <a16:creationId xmlns:a16="http://schemas.microsoft.com/office/drawing/2014/main" id="{EA52F515-8361-8901-B340-BDECE4BE4EAD}"/>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Prosley</a:t>
            </a:r>
            <a:r>
              <a:rPr lang="en-US" sz="1400" dirty="0">
                <a:latin typeface="Arial"/>
                <a:cs typeface="Arial"/>
              </a:rPr>
              <a:t> </a:t>
            </a:r>
            <a:r>
              <a:rPr lang="en-US" sz="1400" dirty="0" err="1">
                <a:latin typeface="Arial"/>
                <a:cs typeface="Arial"/>
              </a:rPr>
              <a:t>Dorcely</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94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F3DA2-4D1C-5C49-92D9-CF10F63B01CD}"/>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8" name="TextBox 7">
            <a:extLst>
              <a:ext uri="{FF2B5EF4-FFF2-40B4-BE49-F238E27FC236}">
                <a16:creationId xmlns:a16="http://schemas.microsoft.com/office/drawing/2014/main" id="{4EDBB172-8CBB-994A-A44F-895F7DFDD173}"/>
              </a:ext>
            </a:extLst>
          </p:cNvPr>
          <p:cNvSpPr txBox="1"/>
          <p:nvPr/>
        </p:nvSpPr>
        <p:spPr>
          <a:xfrm>
            <a:off x="2553689" y="4611663"/>
            <a:ext cx="2351048" cy="615553"/>
          </a:xfrm>
          <a:prstGeom prst="rect">
            <a:avLst/>
          </a:prstGeom>
          <a:noFill/>
        </p:spPr>
        <p:txBody>
          <a:bodyPr wrap="square" lIns="91440" tIns="45720" rIns="91440" bIns="45720" rtlCol="0" anchor="t">
            <a:spAutoFit/>
          </a:bodyPr>
          <a:lstStyle/>
          <a:p>
            <a:pPr algn="ctr"/>
            <a:r>
              <a:rPr lang="en-US" b="1" err="1"/>
              <a:t>Prosley</a:t>
            </a:r>
            <a:r>
              <a:rPr lang="en-US" b="1"/>
              <a:t> Dorcely</a:t>
            </a:r>
          </a:p>
          <a:p>
            <a:pPr algn="ctr"/>
            <a:r>
              <a:rPr lang="en-US" sz="1600"/>
              <a:t>Research Engineer</a:t>
            </a:r>
            <a:endParaRPr lang="en-US" sz="1600">
              <a:cs typeface="Calibri"/>
            </a:endParaRPr>
          </a:p>
        </p:txBody>
      </p:sp>
      <p:sp>
        <p:nvSpPr>
          <p:cNvPr id="9" name="TextBox 8">
            <a:extLst>
              <a:ext uri="{FF2B5EF4-FFF2-40B4-BE49-F238E27FC236}">
                <a16:creationId xmlns:a16="http://schemas.microsoft.com/office/drawing/2014/main" id="{BAFAD7C9-7CF0-41B4-B795-E296F6E51EAC}"/>
              </a:ext>
            </a:extLst>
          </p:cNvPr>
          <p:cNvSpPr txBox="1"/>
          <p:nvPr/>
        </p:nvSpPr>
        <p:spPr>
          <a:xfrm>
            <a:off x="105740" y="4609497"/>
            <a:ext cx="232956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Segoe UI"/>
              </a:rPr>
              <a:t>Jack Corbin</a:t>
            </a:r>
          </a:p>
          <a:p>
            <a:pPr algn="ctr"/>
            <a:r>
              <a:rPr lang="en-US" sz="1600">
                <a:cs typeface="Segoe UI"/>
              </a:rPr>
              <a:t>Test Engineer</a:t>
            </a:r>
          </a:p>
        </p:txBody>
      </p:sp>
      <p:sp>
        <p:nvSpPr>
          <p:cNvPr id="14" name="TextBox 13">
            <a:extLst>
              <a:ext uri="{FF2B5EF4-FFF2-40B4-BE49-F238E27FC236}">
                <a16:creationId xmlns:a16="http://schemas.microsoft.com/office/drawing/2014/main" id="{D6282E32-61BF-42DB-99A3-C965689924AE}"/>
              </a:ext>
            </a:extLst>
          </p:cNvPr>
          <p:cNvSpPr txBox="1"/>
          <p:nvPr/>
        </p:nvSpPr>
        <p:spPr>
          <a:xfrm>
            <a:off x="4950852" y="4611662"/>
            <a:ext cx="2361631" cy="615553"/>
          </a:xfrm>
          <a:prstGeom prst="rect">
            <a:avLst/>
          </a:prstGeom>
          <a:noFill/>
        </p:spPr>
        <p:txBody>
          <a:bodyPr wrap="square" lIns="91440" tIns="45720" rIns="91440" bIns="45720" rtlCol="0" anchor="t">
            <a:spAutoFit/>
          </a:bodyPr>
          <a:lstStyle/>
          <a:p>
            <a:pPr algn="ctr"/>
            <a:r>
              <a:rPr lang="en-US" b="1"/>
              <a:t>Emily Groth </a:t>
            </a:r>
          </a:p>
          <a:p>
            <a:pPr algn="ctr"/>
            <a:r>
              <a:rPr lang="en-US" sz="1600"/>
              <a:t>Field Engineer</a:t>
            </a:r>
          </a:p>
        </p:txBody>
      </p:sp>
      <p:sp>
        <p:nvSpPr>
          <p:cNvPr id="17" name="TextBox 16">
            <a:extLst>
              <a:ext uri="{FF2B5EF4-FFF2-40B4-BE49-F238E27FC236}">
                <a16:creationId xmlns:a16="http://schemas.microsoft.com/office/drawing/2014/main" id="{397EFAB0-B0C5-461B-8A27-293B2F6E52B5}"/>
              </a:ext>
            </a:extLst>
          </p:cNvPr>
          <p:cNvSpPr txBox="1"/>
          <p:nvPr/>
        </p:nvSpPr>
        <p:spPr>
          <a:xfrm>
            <a:off x="7317724" y="4611662"/>
            <a:ext cx="2308716" cy="615553"/>
          </a:xfrm>
          <a:prstGeom prst="rect">
            <a:avLst/>
          </a:prstGeom>
          <a:noFill/>
        </p:spPr>
        <p:txBody>
          <a:bodyPr wrap="square" lIns="91440" tIns="45720" rIns="91440" bIns="45720" rtlCol="0" anchor="t">
            <a:spAutoFit/>
          </a:bodyPr>
          <a:lstStyle/>
          <a:p>
            <a:pPr algn="ctr"/>
            <a:r>
              <a:rPr lang="en-US" b="1" err="1"/>
              <a:t>Deepkumar</a:t>
            </a:r>
            <a:r>
              <a:rPr lang="en-US" b="1"/>
              <a:t> Patel</a:t>
            </a:r>
          </a:p>
          <a:p>
            <a:pPr algn="ctr"/>
            <a:r>
              <a:rPr lang="en-US" sz="1600"/>
              <a:t>Design Engineer</a:t>
            </a:r>
            <a:endParaRPr lang="en-US" sz="1600">
              <a:cs typeface="Calibri"/>
            </a:endParaRPr>
          </a:p>
        </p:txBody>
      </p:sp>
      <p:sp>
        <p:nvSpPr>
          <p:cNvPr id="18" name="TextBox 17">
            <a:extLst>
              <a:ext uri="{FF2B5EF4-FFF2-40B4-BE49-F238E27FC236}">
                <a16:creationId xmlns:a16="http://schemas.microsoft.com/office/drawing/2014/main" id="{09CF62EB-F038-4859-8306-874F1F4E5D88}"/>
              </a:ext>
            </a:extLst>
          </p:cNvPr>
          <p:cNvSpPr txBox="1"/>
          <p:nvPr/>
        </p:nvSpPr>
        <p:spPr>
          <a:xfrm>
            <a:off x="9633208" y="4611662"/>
            <a:ext cx="2329881" cy="615553"/>
          </a:xfrm>
          <a:prstGeom prst="rect">
            <a:avLst/>
          </a:prstGeom>
          <a:noFill/>
        </p:spPr>
        <p:txBody>
          <a:bodyPr wrap="square" lIns="91440" tIns="45720" rIns="91440" bIns="45720" rtlCol="0" anchor="t">
            <a:spAutoFit/>
          </a:bodyPr>
          <a:lstStyle/>
          <a:p>
            <a:pPr algn="ctr"/>
            <a:r>
              <a:rPr lang="en-US" b="1"/>
              <a:t>Aaron Weingarten</a:t>
            </a:r>
          </a:p>
          <a:p>
            <a:pPr algn="ctr"/>
            <a:r>
              <a:rPr lang="en-US" sz="1600"/>
              <a:t>System Engineer</a:t>
            </a:r>
          </a:p>
        </p:txBody>
      </p:sp>
      <p:pic>
        <p:nvPicPr>
          <p:cNvPr id="2" name="Picture 6" descr="A picture containing person, outdoor, standing, posing&#10;&#10;Description automatically generated">
            <a:extLst>
              <a:ext uri="{FF2B5EF4-FFF2-40B4-BE49-F238E27FC236}">
                <a16:creationId xmlns:a16="http://schemas.microsoft.com/office/drawing/2014/main" id="{B88ACD07-E2D9-491B-9AD2-33D6B86AE357}"/>
              </a:ext>
            </a:extLst>
          </p:cNvPr>
          <p:cNvPicPr>
            <a:picLocks noChangeAspect="1"/>
          </p:cNvPicPr>
          <p:nvPr/>
        </p:nvPicPr>
        <p:blipFill rotWithShape="1">
          <a:blip r:embed="rId2"/>
          <a:srcRect r="1370" b="19503"/>
          <a:stretch/>
        </p:blipFill>
        <p:spPr>
          <a:xfrm>
            <a:off x="4989921" y="1713386"/>
            <a:ext cx="2243541" cy="2750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a:extLst>
              <a:ext uri="{FF2B5EF4-FFF2-40B4-BE49-F238E27FC236}">
                <a16:creationId xmlns:a16="http://schemas.microsoft.com/office/drawing/2014/main" id="{B4C6471F-25C8-4FA7-7E55-08DA39D3D90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Helvetica" panose="020B0604020202020204" pitchFamily="34" charset="0"/>
                <a:cs typeface="Helvetica" panose="020B0604020202020204" pitchFamily="34" charset="0"/>
              </a:rPr>
              <a:t>Team 509</a:t>
            </a:r>
          </a:p>
        </p:txBody>
      </p:sp>
      <p:pic>
        <p:nvPicPr>
          <p:cNvPr id="4" name="Picture 4">
            <a:extLst>
              <a:ext uri="{FF2B5EF4-FFF2-40B4-BE49-F238E27FC236}">
                <a16:creationId xmlns:a16="http://schemas.microsoft.com/office/drawing/2014/main" id="{945635FC-CE58-45D7-DF56-B2961206C3CF}"/>
              </a:ext>
            </a:extLst>
          </p:cNvPr>
          <p:cNvPicPr>
            <a:picLocks noChangeAspect="1"/>
          </p:cNvPicPr>
          <p:nvPr/>
        </p:nvPicPr>
        <p:blipFill>
          <a:blip r:embed="rId3"/>
          <a:stretch>
            <a:fillRect/>
          </a:stretch>
        </p:blipFill>
        <p:spPr>
          <a:xfrm>
            <a:off x="220426" y="1715091"/>
            <a:ext cx="2223585" cy="27467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a:extLst>
              <a:ext uri="{FF2B5EF4-FFF2-40B4-BE49-F238E27FC236}">
                <a16:creationId xmlns:a16="http://schemas.microsoft.com/office/drawing/2014/main" id="{98DAF066-D99F-052C-4C59-053B81412042}"/>
              </a:ext>
            </a:extLst>
          </p:cNvPr>
          <p:cNvPicPr>
            <a:picLocks noChangeAspect="1"/>
          </p:cNvPicPr>
          <p:nvPr/>
        </p:nvPicPr>
        <p:blipFill rotWithShape="1">
          <a:blip r:embed="rId4"/>
          <a:srcRect t="109" b="12550"/>
          <a:stretch/>
        </p:blipFill>
        <p:spPr>
          <a:xfrm>
            <a:off x="2590798" y="1711666"/>
            <a:ext cx="2284450" cy="2744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a:extLst>
              <a:ext uri="{FF2B5EF4-FFF2-40B4-BE49-F238E27FC236}">
                <a16:creationId xmlns:a16="http://schemas.microsoft.com/office/drawing/2014/main" id="{7E06690A-6A2B-E2BC-F8DF-444476EC397D}"/>
              </a:ext>
            </a:extLst>
          </p:cNvPr>
          <p:cNvPicPr>
            <a:picLocks noChangeAspect="1"/>
          </p:cNvPicPr>
          <p:nvPr/>
        </p:nvPicPr>
        <p:blipFill rotWithShape="1">
          <a:blip r:embed="rId5"/>
          <a:srcRect t="652" r="-588" b="8331"/>
          <a:stretch/>
        </p:blipFill>
        <p:spPr>
          <a:xfrm>
            <a:off x="7375996" y="1718053"/>
            <a:ext cx="2245957" cy="2738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1">
            <a:extLst>
              <a:ext uri="{FF2B5EF4-FFF2-40B4-BE49-F238E27FC236}">
                <a16:creationId xmlns:a16="http://schemas.microsoft.com/office/drawing/2014/main" id="{7B601F82-9FDC-849A-F37D-893185C88621}"/>
              </a:ext>
            </a:extLst>
          </p:cNvPr>
          <p:cNvPicPr>
            <a:picLocks noChangeAspect="1"/>
          </p:cNvPicPr>
          <p:nvPr/>
        </p:nvPicPr>
        <p:blipFill rotWithShape="1">
          <a:blip r:embed="rId6"/>
          <a:srcRect l="5348" t="351" r="5979" b="-52"/>
          <a:stretch/>
        </p:blipFill>
        <p:spPr>
          <a:xfrm>
            <a:off x="9760665" y="1718059"/>
            <a:ext cx="2203807" cy="2742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C0F3DC9A-7CB9-0018-627C-C7E1FBD629BF}"/>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a:latin typeface="Arial"/>
                <a:cs typeface="Arial"/>
              </a:rPr>
              <a:t>Jack Corbin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014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C85C-22C7-0FB7-64F9-506E16261A80}"/>
              </a:ext>
            </a:extLst>
          </p:cNvPr>
          <p:cNvSpPr>
            <a:spLocks noGrp="1"/>
          </p:cNvSpPr>
          <p:nvPr>
            <p:ph type="title"/>
          </p:nvPr>
        </p:nvSpPr>
        <p:spPr>
          <a:xfrm>
            <a:off x="336395" y="-248192"/>
            <a:ext cx="10515600" cy="1325563"/>
          </a:xfrm>
        </p:spPr>
        <p:txBody>
          <a:bodyPr/>
          <a:lstStyle/>
          <a:p>
            <a:r>
              <a:rPr lang="en-US">
                <a:latin typeface="Arial"/>
                <a:cs typeface="Arial"/>
              </a:rPr>
              <a:t>Customer Needs Backup</a:t>
            </a:r>
            <a:endParaRPr lang="en-US"/>
          </a:p>
        </p:txBody>
      </p:sp>
      <p:sp>
        <p:nvSpPr>
          <p:cNvPr id="3" name="Slide Number Placeholder 2">
            <a:extLst>
              <a:ext uri="{FF2B5EF4-FFF2-40B4-BE49-F238E27FC236}">
                <a16:creationId xmlns:a16="http://schemas.microsoft.com/office/drawing/2014/main" id="{A6F269A5-5710-7B45-A3A7-97B33E2CF1FA}"/>
              </a:ext>
            </a:extLst>
          </p:cNvPr>
          <p:cNvSpPr>
            <a:spLocks noGrp="1"/>
          </p:cNvSpPr>
          <p:nvPr>
            <p:ph type="sldNum" sz="quarter" idx="4"/>
          </p:nvPr>
        </p:nvSpPr>
        <p:spPr/>
        <p:txBody>
          <a:bodyPr/>
          <a:lstStyle/>
          <a:p>
            <a:fld id="{6F1FABC0-072B-4F22-8F9B-95A9D10B0206}" type="slidenum">
              <a:rPr lang="en-US" smtClean="0"/>
              <a:pPr/>
              <a:t>20</a:t>
            </a:fld>
            <a:endParaRPr lang="en-US"/>
          </a:p>
        </p:txBody>
      </p:sp>
      <p:pic>
        <p:nvPicPr>
          <p:cNvPr id="4" name="Picture 5" descr="Table&#10;&#10;Description automatically generated">
            <a:extLst>
              <a:ext uri="{FF2B5EF4-FFF2-40B4-BE49-F238E27FC236}">
                <a16:creationId xmlns:a16="http://schemas.microsoft.com/office/drawing/2014/main" id="{1702417A-A5AD-7E50-8832-F6B4DBA4D02C}"/>
              </a:ext>
            </a:extLst>
          </p:cNvPr>
          <p:cNvPicPr>
            <a:picLocks noChangeAspect="1"/>
          </p:cNvPicPr>
          <p:nvPr/>
        </p:nvPicPr>
        <p:blipFill>
          <a:blip r:embed="rId2"/>
          <a:stretch>
            <a:fillRect/>
          </a:stretch>
        </p:blipFill>
        <p:spPr>
          <a:xfrm>
            <a:off x="775011" y="754149"/>
            <a:ext cx="6516027" cy="5108091"/>
          </a:xfrm>
          <a:prstGeom prst="rect">
            <a:avLst/>
          </a:prstGeom>
        </p:spPr>
      </p:pic>
      <p:sp>
        <p:nvSpPr>
          <p:cNvPr id="7" name="Content Placeholder 6">
            <a:extLst>
              <a:ext uri="{FF2B5EF4-FFF2-40B4-BE49-F238E27FC236}">
                <a16:creationId xmlns:a16="http://schemas.microsoft.com/office/drawing/2014/main" id="{31739068-FE76-6787-DA0A-850CE713D34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212375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5D6A-3D8B-0D16-2CEA-BAAC5A5E0608}"/>
              </a:ext>
            </a:extLst>
          </p:cNvPr>
          <p:cNvSpPr>
            <a:spLocks noGrp="1"/>
          </p:cNvSpPr>
          <p:nvPr>
            <p:ph type="title"/>
          </p:nvPr>
        </p:nvSpPr>
        <p:spPr/>
        <p:txBody>
          <a:bodyPr/>
          <a:lstStyle/>
          <a:p>
            <a:r>
              <a:rPr lang="en-US">
                <a:latin typeface="Arial"/>
                <a:cs typeface="Arial"/>
              </a:rPr>
              <a:t>Markets Backup </a:t>
            </a:r>
            <a:endParaRPr lang="en-US"/>
          </a:p>
        </p:txBody>
      </p:sp>
      <p:sp>
        <p:nvSpPr>
          <p:cNvPr id="3" name="Content Placeholder 2">
            <a:extLst>
              <a:ext uri="{FF2B5EF4-FFF2-40B4-BE49-F238E27FC236}">
                <a16:creationId xmlns:a16="http://schemas.microsoft.com/office/drawing/2014/main" id="{FBE77ADD-8FEC-B934-45FA-093D4144E2E2}"/>
              </a:ext>
            </a:extLst>
          </p:cNvPr>
          <p:cNvSpPr>
            <a:spLocks noGrp="1"/>
          </p:cNvSpPr>
          <p:nvPr>
            <p:ph idx="1"/>
          </p:nvPr>
        </p:nvSpPr>
        <p:spPr/>
        <p:txBody>
          <a:bodyPr vert="horz" lIns="91440" tIns="45720" rIns="91440" bIns="45720" rtlCol="0" anchor="t">
            <a:normAutofit lnSpcReduction="10000"/>
          </a:bodyPr>
          <a:lstStyle/>
          <a:p>
            <a:r>
              <a:rPr lang="en-US" b="1">
                <a:latin typeface="Arial"/>
                <a:cs typeface="Arial"/>
              </a:rPr>
              <a:t>Primary Market</a:t>
            </a:r>
          </a:p>
          <a:p>
            <a:pPr lvl="1"/>
            <a:r>
              <a:rPr lang="en-US">
                <a:latin typeface="Arial"/>
                <a:cs typeface="Arial"/>
              </a:rPr>
              <a:t>FCAAP (Florida Center for Advanced Aero Propulsion)</a:t>
            </a:r>
          </a:p>
          <a:p>
            <a:r>
              <a:rPr lang="en-US" b="1">
                <a:latin typeface="Arial"/>
                <a:cs typeface="Arial"/>
              </a:rPr>
              <a:t>Secondary Markets</a:t>
            </a:r>
          </a:p>
          <a:p>
            <a:pPr lvl="1" algn="just"/>
            <a:r>
              <a:rPr lang="en-US">
                <a:latin typeface="Arial"/>
                <a:cs typeface="Arial"/>
              </a:rPr>
              <a:t> Air Force Office of Scientific Research (AFOSR)   </a:t>
            </a:r>
            <a:endParaRPr lang="en-US" b="1">
              <a:latin typeface="Arial"/>
              <a:cs typeface="Arial"/>
            </a:endParaRPr>
          </a:p>
          <a:p>
            <a:pPr lvl="1" algn="just"/>
            <a:r>
              <a:rPr lang="en-US">
                <a:latin typeface="Arial"/>
                <a:cs typeface="Arial"/>
              </a:rPr>
              <a:t> Air Force Research Laboratory (AFRL)           </a:t>
            </a:r>
            <a:endParaRPr lang="en-US"/>
          </a:p>
          <a:p>
            <a:pPr lvl="1" algn="just"/>
            <a:r>
              <a:rPr lang="en-US">
                <a:latin typeface="Arial"/>
                <a:cs typeface="Arial"/>
              </a:rPr>
              <a:t> Lockheed Martin   </a:t>
            </a:r>
            <a:endParaRPr lang="en-US"/>
          </a:p>
          <a:p>
            <a:pPr lvl="1" algn="just"/>
            <a:r>
              <a:rPr lang="en-US">
                <a:latin typeface="Arial"/>
                <a:cs typeface="Arial"/>
              </a:rPr>
              <a:t> General Dynamics   </a:t>
            </a:r>
            <a:endParaRPr lang="en-US"/>
          </a:p>
          <a:p>
            <a:pPr lvl="1" algn="just"/>
            <a:r>
              <a:rPr lang="en-US">
                <a:latin typeface="Arial"/>
                <a:cs typeface="Arial"/>
              </a:rPr>
              <a:t> Raytheon Technologies   </a:t>
            </a:r>
            <a:endParaRPr lang="en-US"/>
          </a:p>
          <a:p>
            <a:pPr lvl="1" algn="just"/>
            <a:r>
              <a:rPr lang="en-US">
                <a:latin typeface="Arial"/>
                <a:cs typeface="Arial"/>
              </a:rPr>
              <a:t> Boeing    </a:t>
            </a:r>
            <a:endParaRPr lang="en-US"/>
          </a:p>
          <a:p>
            <a:pPr lvl="1"/>
            <a:r>
              <a:rPr lang="en-US">
                <a:latin typeface="Arial"/>
                <a:cs typeface="Arial"/>
              </a:rPr>
              <a:t> Northrop Grumman    </a:t>
            </a:r>
            <a:endParaRPr lang="en-US"/>
          </a:p>
          <a:p>
            <a:pPr lvl="1"/>
            <a:endParaRPr lang="en-US" b="1">
              <a:latin typeface="Arial"/>
              <a:cs typeface="Arial"/>
            </a:endParaRPr>
          </a:p>
        </p:txBody>
      </p:sp>
      <p:sp>
        <p:nvSpPr>
          <p:cNvPr id="4" name="Slide Number Placeholder 3">
            <a:extLst>
              <a:ext uri="{FF2B5EF4-FFF2-40B4-BE49-F238E27FC236}">
                <a16:creationId xmlns:a16="http://schemas.microsoft.com/office/drawing/2014/main" id="{7AAA476C-4AB8-33DD-1854-7843344FABEB}"/>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5" name="Content Placeholder 4">
            <a:extLst>
              <a:ext uri="{FF2B5EF4-FFF2-40B4-BE49-F238E27FC236}">
                <a16:creationId xmlns:a16="http://schemas.microsoft.com/office/drawing/2014/main" id="{7B1BAB7E-B67D-5615-6B94-1B92A3336AD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2654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63B5-4181-A144-593F-E2A73A93D2E4}"/>
              </a:ext>
            </a:extLst>
          </p:cNvPr>
          <p:cNvSpPr>
            <a:spLocks noGrp="1"/>
          </p:cNvSpPr>
          <p:nvPr>
            <p:ph type="title"/>
          </p:nvPr>
        </p:nvSpPr>
        <p:spPr/>
        <p:txBody>
          <a:bodyPr/>
          <a:lstStyle/>
          <a:p>
            <a:r>
              <a:rPr lang="en-US">
                <a:latin typeface="Arial"/>
                <a:cs typeface="Arial"/>
              </a:rPr>
              <a:t>Stakeholders Backup </a:t>
            </a:r>
            <a:endParaRPr lang="en-US"/>
          </a:p>
        </p:txBody>
      </p:sp>
      <p:sp>
        <p:nvSpPr>
          <p:cNvPr id="3" name="Content Placeholder 2">
            <a:extLst>
              <a:ext uri="{FF2B5EF4-FFF2-40B4-BE49-F238E27FC236}">
                <a16:creationId xmlns:a16="http://schemas.microsoft.com/office/drawing/2014/main" id="{19DC0EDF-D3B5-1F7F-2D84-6D5B19ABD757}"/>
              </a:ext>
            </a:extLst>
          </p:cNvPr>
          <p:cNvSpPr>
            <a:spLocks noGrp="1"/>
          </p:cNvSpPr>
          <p:nvPr>
            <p:ph idx="1"/>
          </p:nvPr>
        </p:nvSpPr>
        <p:spPr/>
        <p:txBody>
          <a:bodyPr vert="horz" lIns="91440" tIns="45720" rIns="91440" bIns="45720" rtlCol="0" anchor="t">
            <a:normAutofit/>
          </a:bodyPr>
          <a:lstStyle/>
          <a:p>
            <a:r>
              <a:rPr lang="en-US">
                <a:latin typeface="Arial"/>
                <a:cs typeface="Arial"/>
              </a:rPr>
              <a:t>Florida Center for Advanced Aero Propulsion  </a:t>
            </a:r>
          </a:p>
          <a:p>
            <a:r>
              <a:rPr lang="en-US">
                <a:latin typeface="Arial"/>
                <a:cs typeface="Arial"/>
              </a:rPr>
              <a:t>FAMU-FSU College of Engineering  </a:t>
            </a:r>
          </a:p>
          <a:p>
            <a:r>
              <a:rPr lang="en-US">
                <a:latin typeface="Arial"/>
                <a:cs typeface="Arial"/>
              </a:rPr>
              <a:t>Dr. Rajan Kumar  </a:t>
            </a:r>
          </a:p>
          <a:p>
            <a:r>
              <a:rPr lang="en-US">
                <a:latin typeface="Arial"/>
                <a:cs typeface="Arial"/>
              </a:rPr>
              <a:t>Dr. Jonas Gustavsson  </a:t>
            </a:r>
          </a:p>
          <a:p>
            <a:r>
              <a:rPr lang="en-US"/>
              <a:t>Dr. Shayne McConomy  </a:t>
            </a:r>
          </a:p>
          <a:p>
            <a:r>
              <a:rPr lang="en-US">
                <a:latin typeface="Arial"/>
                <a:cs typeface="Arial"/>
              </a:rPr>
              <a:t>Dr. </a:t>
            </a:r>
            <a:r>
              <a:rPr lang="en-US" err="1">
                <a:latin typeface="Arial"/>
                <a:cs typeface="Arial"/>
              </a:rPr>
              <a:t>Suvranu</a:t>
            </a:r>
            <a:r>
              <a:rPr lang="en-US">
                <a:latin typeface="Arial"/>
                <a:cs typeface="Arial"/>
              </a:rPr>
              <a:t> De</a:t>
            </a:r>
            <a:endParaRPr lang="en-US"/>
          </a:p>
        </p:txBody>
      </p:sp>
      <p:sp>
        <p:nvSpPr>
          <p:cNvPr id="4" name="Slide Number Placeholder 3">
            <a:extLst>
              <a:ext uri="{FF2B5EF4-FFF2-40B4-BE49-F238E27FC236}">
                <a16:creationId xmlns:a16="http://schemas.microsoft.com/office/drawing/2014/main" id="{1724851B-E455-FE5E-1319-115AB322BFF2}"/>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5" name="Content Placeholder 4">
            <a:extLst>
              <a:ext uri="{FF2B5EF4-FFF2-40B4-BE49-F238E27FC236}">
                <a16:creationId xmlns:a16="http://schemas.microsoft.com/office/drawing/2014/main" id="{BF6DA5D6-C705-90A2-DFCD-6FB076C9C31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674688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23</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2"/>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1650835874"/>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3725735357"/>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F3DA2-4D1C-5C49-92D9-CF10F63B01CD}"/>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8" name="TextBox 7">
            <a:extLst>
              <a:ext uri="{FF2B5EF4-FFF2-40B4-BE49-F238E27FC236}">
                <a16:creationId xmlns:a16="http://schemas.microsoft.com/office/drawing/2014/main" id="{4EDBB172-8CBB-994A-A44F-895F7DFDD173}"/>
              </a:ext>
            </a:extLst>
          </p:cNvPr>
          <p:cNvSpPr txBox="1"/>
          <p:nvPr/>
        </p:nvSpPr>
        <p:spPr>
          <a:xfrm>
            <a:off x="2553689" y="4611663"/>
            <a:ext cx="2351048" cy="615553"/>
          </a:xfrm>
          <a:prstGeom prst="rect">
            <a:avLst/>
          </a:prstGeom>
          <a:noFill/>
        </p:spPr>
        <p:txBody>
          <a:bodyPr wrap="square" lIns="91440" tIns="45720" rIns="91440" bIns="45720" rtlCol="0" anchor="t">
            <a:spAutoFit/>
          </a:bodyPr>
          <a:lstStyle/>
          <a:p>
            <a:pPr algn="ctr"/>
            <a:r>
              <a:rPr lang="en-US" b="1"/>
              <a:t>Dr. Rajan Kumar</a:t>
            </a:r>
          </a:p>
          <a:p>
            <a:pPr algn="ctr"/>
            <a:r>
              <a:rPr lang="en-US" sz="1600">
                <a:cs typeface="Calibri"/>
              </a:rPr>
              <a:t>Sponsor</a:t>
            </a:r>
            <a:endParaRPr lang="en-US" sz="1600"/>
          </a:p>
        </p:txBody>
      </p:sp>
      <p:sp>
        <p:nvSpPr>
          <p:cNvPr id="14" name="TextBox 13">
            <a:extLst>
              <a:ext uri="{FF2B5EF4-FFF2-40B4-BE49-F238E27FC236}">
                <a16:creationId xmlns:a16="http://schemas.microsoft.com/office/drawing/2014/main" id="{D6282E32-61BF-42DB-99A3-C965689924AE}"/>
              </a:ext>
            </a:extLst>
          </p:cNvPr>
          <p:cNvSpPr txBox="1"/>
          <p:nvPr/>
        </p:nvSpPr>
        <p:spPr>
          <a:xfrm>
            <a:off x="4910212" y="4662462"/>
            <a:ext cx="2361631" cy="615553"/>
          </a:xfrm>
          <a:prstGeom prst="rect">
            <a:avLst/>
          </a:prstGeom>
          <a:noFill/>
        </p:spPr>
        <p:txBody>
          <a:bodyPr wrap="square" lIns="91440" tIns="45720" rIns="91440" bIns="45720" rtlCol="0" anchor="t">
            <a:spAutoFit/>
          </a:bodyPr>
          <a:lstStyle/>
          <a:p>
            <a:pPr algn="ctr"/>
            <a:r>
              <a:rPr lang="en-US" b="1"/>
              <a:t>Dr. Jonas Gustavsson</a:t>
            </a:r>
          </a:p>
          <a:p>
            <a:pPr algn="ctr"/>
            <a:r>
              <a:rPr lang="en-US" sz="1600">
                <a:cs typeface="Calibri"/>
              </a:rPr>
              <a:t>Advisor</a:t>
            </a:r>
            <a:endParaRPr lang="en-US" sz="1600"/>
          </a:p>
        </p:txBody>
      </p:sp>
      <p:sp>
        <p:nvSpPr>
          <p:cNvPr id="17" name="TextBox 16">
            <a:extLst>
              <a:ext uri="{FF2B5EF4-FFF2-40B4-BE49-F238E27FC236}">
                <a16:creationId xmlns:a16="http://schemas.microsoft.com/office/drawing/2014/main" id="{397EFAB0-B0C5-461B-8A27-293B2F6E52B5}"/>
              </a:ext>
            </a:extLst>
          </p:cNvPr>
          <p:cNvSpPr txBox="1"/>
          <p:nvPr/>
        </p:nvSpPr>
        <p:spPr>
          <a:xfrm>
            <a:off x="7380395" y="4662462"/>
            <a:ext cx="2308716" cy="615553"/>
          </a:xfrm>
          <a:prstGeom prst="rect">
            <a:avLst/>
          </a:prstGeom>
          <a:noFill/>
        </p:spPr>
        <p:txBody>
          <a:bodyPr wrap="square" lIns="91440" tIns="45720" rIns="91440" bIns="45720" rtlCol="0" anchor="t">
            <a:spAutoFit/>
          </a:bodyPr>
          <a:lstStyle/>
          <a:p>
            <a:pPr algn="ctr"/>
            <a:r>
              <a:rPr lang="en-US" b="1"/>
              <a:t>Robert Smith </a:t>
            </a:r>
            <a:endParaRPr lang="en-US"/>
          </a:p>
          <a:p>
            <a:pPr algn="ctr"/>
            <a:r>
              <a:rPr lang="en-US" sz="1600">
                <a:cs typeface="Calibri"/>
              </a:rPr>
              <a:t>Advisor</a:t>
            </a:r>
          </a:p>
        </p:txBody>
      </p:sp>
      <p:sp>
        <p:nvSpPr>
          <p:cNvPr id="4" name="Title 1">
            <a:extLst>
              <a:ext uri="{FF2B5EF4-FFF2-40B4-BE49-F238E27FC236}">
                <a16:creationId xmlns:a16="http://schemas.microsoft.com/office/drawing/2014/main" id="{83081E43-7C04-DDFB-CC0E-8D521BAF5D7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Helvetica" panose="020B0604020202020204" pitchFamily="34" charset="0"/>
                <a:cs typeface="Helvetica" panose="020B0604020202020204" pitchFamily="34" charset="0"/>
              </a:rPr>
              <a:t>Sponsor and Advisor</a:t>
            </a:r>
          </a:p>
        </p:txBody>
      </p:sp>
      <p:pic>
        <p:nvPicPr>
          <p:cNvPr id="5" name="Picture 4">
            <a:extLst>
              <a:ext uri="{FF2B5EF4-FFF2-40B4-BE49-F238E27FC236}">
                <a16:creationId xmlns:a16="http://schemas.microsoft.com/office/drawing/2014/main" id="{F7AD5404-1648-7B6B-6EAD-E140AF94CA52}"/>
              </a:ext>
            </a:extLst>
          </p:cNvPr>
          <p:cNvPicPr>
            <a:picLocks noChangeAspect="1"/>
          </p:cNvPicPr>
          <p:nvPr/>
        </p:nvPicPr>
        <p:blipFill rotWithShape="1">
          <a:blip r:embed="rId2"/>
          <a:srcRect b="11309"/>
          <a:stretch/>
        </p:blipFill>
        <p:spPr>
          <a:xfrm>
            <a:off x="2494773" y="1874564"/>
            <a:ext cx="2286000" cy="2737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86F351F-80C4-8C75-3332-3BFF84FAAC5D}"/>
              </a:ext>
            </a:extLst>
          </p:cNvPr>
          <p:cNvPicPr>
            <a:picLocks noChangeAspect="1"/>
          </p:cNvPicPr>
          <p:nvPr/>
        </p:nvPicPr>
        <p:blipFill rotWithShape="1">
          <a:blip r:embed="rId3"/>
          <a:srcRect b="4159"/>
          <a:stretch/>
        </p:blipFill>
        <p:spPr>
          <a:xfrm>
            <a:off x="4957680" y="1874563"/>
            <a:ext cx="2286000" cy="2737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9ECA00EC-35D3-E5B5-6232-BBC2F76B29EC}"/>
              </a:ext>
            </a:extLst>
          </p:cNvPr>
          <p:cNvPicPr>
            <a:picLocks noChangeAspect="1"/>
          </p:cNvPicPr>
          <p:nvPr/>
        </p:nvPicPr>
        <p:blipFill rotWithShape="1">
          <a:blip r:embed="rId4"/>
          <a:srcRect l="21240" t="10504" r="13984" b="37328"/>
          <a:stretch/>
        </p:blipFill>
        <p:spPr>
          <a:xfrm>
            <a:off x="7400267" y="1874563"/>
            <a:ext cx="2288089" cy="2737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EF3DA715-57F0-5371-5A6D-431D8D0D2861}"/>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a:latin typeface="Arial"/>
                <a:cs typeface="Arial"/>
              </a:rPr>
              <a:t>Jack Corbin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381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9912-51C3-4E24-A5FC-A826AC644D5D}"/>
              </a:ext>
            </a:extLst>
          </p:cNvPr>
          <p:cNvSpPr>
            <a:spLocks noGrp="1"/>
          </p:cNvSpPr>
          <p:nvPr>
            <p:ph type="title"/>
          </p:nvPr>
        </p:nvSpPr>
        <p:spPr/>
        <p:txBody>
          <a:bodyPr/>
          <a:lstStyle/>
          <a:p>
            <a:r>
              <a:rPr lang="en-US">
                <a:solidFill>
                  <a:schemeClr val="tx1"/>
                </a:solidFill>
              </a:rPr>
              <a:t>Objective</a:t>
            </a:r>
          </a:p>
        </p:txBody>
      </p:sp>
      <p:sp>
        <p:nvSpPr>
          <p:cNvPr id="4" name="Text Placeholder 3">
            <a:extLst>
              <a:ext uri="{FF2B5EF4-FFF2-40B4-BE49-F238E27FC236}">
                <a16:creationId xmlns:a16="http://schemas.microsoft.com/office/drawing/2014/main" id="{443DEA3C-84F8-49F2-AF73-78A49BAB6FF2}"/>
              </a:ext>
            </a:extLst>
          </p:cNvPr>
          <p:cNvSpPr>
            <a:spLocks noGrp="1"/>
          </p:cNvSpPr>
          <p:nvPr>
            <p:ph type="body" idx="1"/>
          </p:nvPr>
        </p:nvSpPr>
        <p:spPr/>
        <p:txBody>
          <a:bodyPr vert="horz" lIns="91440" tIns="45720" rIns="91440" bIns="45720" rtlCol="0" anchor="t">
            <a:normAutofit/>
          </a:bodyPr>
          <a:lstStyle/>
          <a:p>
            <a:r>
              <a:rPr lang="en-US">
                <a:solidFill>
                  <a:schemeClr val="tx1"/>
                </a:solidFill>
                <a:latin typeface="Arial"/>
                <a:cs typeface="Arial"/>
              </a:rPr>
              <a:t>The objective of the project is to create a scale model of a projectile with an articulating nose cone and deflectable fins for subsonic wind tunnel testing. </a:t>
            </a:r>
            <a:endParaRPr lang="en-US">
              <a:solidFill>
                <a:schemeClr val="tx1"/>
              </a:solidFill>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53DF5B66-D2F9-CFDF-F095-86E3CA537930}"/>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a:latin typeface="Arial"/>
                <a:cs typeface="Arial"/>
              </a:rPr>
              <a:t>Jack Corbin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986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pPr algn="ctr"/>
            <a:r>
              <a:rPr lang="en-US">
                <a:solidFill>
                  <a:schemeClr val="tx1"/>
                </a:solidFill>
              </a:rPr>
              <a:t> Updated Customer Needs</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7" name="Rectangle: Rounded Corners 6">
            <a:extLst>
              <a:ext uri="{FF2B5EF4-FFF2-40B4-BE49-F238E27FC236}">
                <a16:creationId xmlns:a16="http://schemas.microsoft.com/office/drawing/2014/main" id="{27FBA285-E141-927C-8EF4-6269737203F0}"/>
              </a:ext>
            </a:extLst>
          </p:cNvPr>
          <p:cNvSpPr/>
          <p:nvPr/>
        </p:nvSpPr>
        <p:spPr>
          <a:xfrm>
            <a:off x="167844" y="1600200"/>
            <a:ext cx="2286000" cy="3657600"/>
          </a:xfrm>
          <a:prstGeom prst="roundRect">
            <a:avLst/>
          </a:prstGeom>
          <a:solidFill>
            <a:srgbClr val="236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latin typeface="Arial" panose="020B0604020202020204" pitchFamily="34" charset="0"/>
              <a:cs typeface="Arial" panose="020B0604020202020204" pitchFamily="34" charset="0"/>
            </a:endParaRPr>
          </a:p>
          <a:p>
            <a:pPr algn="ctr"/>
            <a:endParaRPr lang="en-US" sz="2000">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L/D ration of 8, 12,16</a:t>
            </a:r>
          </a:p>
          <a:p>
            <a:pPr algn="ctr"/>
            <a:r>
              <a:rPr lang="en-US" sz="2000">
                <a:latin typeface="Arial" panose="020B0604020202020204" pitchFamily="34" charset="0"/>
                <a:cs typeface="Arial" panose="020B0604020202020204" pitchFamily="34" charset="0"/>
              </a:rPr>
              <a:t>Diameter of 2 inches</a:t>
            </a:r>
          </a:p>
        </p:txBody>
      </p:sp>
      <p:sp>
        <p:nvSpPr>
          <p:cNvPr id="8" name="Rectangle: Rounded Corners 7">
            <a:extLst>
              <a:ext uri="{FF2B5EF4-FFF2-40B4-BE49-F238E27FC236}">
                <a16:creationId xmlns:a16="http://schemas.microsoft.com/office/drawing/2014/main" id="{33594C8A-A246-B9A1-0B75-81B4089E963A}"/>
              </a:ext>
            </a:extLst>
          </p:cNvPr>
          <p:cNvSpPr/>
          <p:nvPr/>
        </p:nvSpPr>
        <p:spPr>
          <a:xfrm>
            <a:off x="2560422" y="1600200"/>
            <a:ext cx="2286000" cy="3657600"/>
          </a:xfrm>
          <a:prstGeom prst="roundRect">
            <a:avLst/>
          </a:prstGeom>
          <a:solidFill>
            <a:srgbClr val="236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latin typeface="Arial" panose="020B0604020202020204" pitchFamily="34"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Nose deflection between 0 to 5 degrees with resolution ±0.1</a:t>
            </a:r>
          </a:p>
        </p:txBody>
      </p:sp>
      <p:pic>
        <p:nvPicPr>
          <p:cNvPr id="13" name="Content Placeholder 12" descr="Alterations &amp; Tailoring with solid fill">
            <a:extLst>
              <a:ext uri="{FF2B5EF4-FFF2-40B4-BE49-F238E27FC236}">
                <a16:creationId xmlns:a16="http://schemas.microsoft.com/office/drawing/2014/main" id="{102116C2-8EF3-83A0-37D4-9863D99FEF07}"/>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044" y="1895851"/>
            <a:ext cx="1371600" cy="1371600"/>
          </a:xfrm>
        </p:spPr>
      </p:pic>
      <p:sp>
        <p:nvSpPr>
          <p:cNvPr id="9" name="Rectangle: Rounded Corners 8">
            <a:extLst>
              <a:ext uri="{FF2B5EF4-FFF2-40B4-BE49-F238E27FC236}">
                <a16:creationId xmlns:a16="http://schemas.microsoft.com/office/drawing/2014/main" id="{90042A8F-3FFF-29F7-95A2-DE6B0A23E54F}"/>
              </a:ext>
            </a:extLst>
          </p:cNvPr>
          <p:cNvSpPr/>
          <p:nvPr/>
        </p:nvSpPr>
        <p:spPr>
          <a:xfrm>
            <a:off x="4953000" y="1600200"/>
            <a:ext cx="2286000" cy="3657600"/>
          </a:xfrm>
          <a:prstGeom prst="roundRect">
            <a:avLst/>
          </a:prstGeom>
          <a:solidFill>
            <a:srgbClr val="236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sz="2000">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Static or dynamic deflectable fins</a:t>
            </a:r>
          </a:p>
        </p:txBody>
      </p:sp>
      <p:sp>
        <p:nvSpPr>
          <p:cNvPr id="10" name="Rectangle: Rounded Corners 9">
            <a:extLst>
              <a:ext uri="{FF2B5EF4-FFF2-40B4-BE49-F238E27FC236}">
                <a16:creationId xmlns:a16="http://schemas.microsoft.com/office/drawing/2014/main" id="{63C0A180-24D4-9DDC-C636-06B14808406E}"/>
              </a:ext>
            </a:extLst>
          </p:cNvPr>
          <p:cNvSpPr/>
          <p:nvPr/>
        </p:nvSpPr>
        <p:spPr>
          <a:xfrm>
            <a:off x="9738156" y="1614833"/>
            <a:ext cx="2286000" cy="3657600"/>
          </a:xfrm>
          <a:prstGeom prst="roundRect">
            <a:avLst/>
          </a:prstGeom>
          <a:solidFill>
            <a:srgbClr val="236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latin typeface="Arial" panose="020B0604020202020204" pitchFamily="34" charset="0"/>
              <a:cs typeface="Arial" panose="020B0604020202020204" pitchFamily="34" charset="0"/>
            </a:endParaRPr>
          </a:p>
          <a:p>
            <a:pPr algn="ctr"/>
            <a:endParaRPr lang="en-US" sz="2000">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Suitable material and design for subsonic testing</a:t>
            </a:r>
          </a:p>
        </p:txBody>
      </p:sp>
      <p:sp>
        <p:nvSpPr>
          <p:cNvPr id="11" name="Rectangle: Rounded Corners 10">
            <a:extLst>
              <a:ext uri="{FF2B5EF4-FFF2-40B4-BE49-F238E27FC236}">
                <a16:creationId xmlns:a16="http://schemas.microsoft.com/office/drawing/2014/main" id="{245FFB93-6CE8-9941-BADA-7C3244FF90F5}"/>
              </a:ext>
            </a:extLst>
          </p:cNvPr>
          <p:cNvSpPr/>
          <p:nvPr/>
        </p:nvSpPr>
        <p:spPr>
          <a:xfrm>
            <a:off x="7348434" y="1600200"/>
            <a:ext cx="2286000" cy="3657600"/>
          </a:xfrm>
          <a:prstGeom prst="roundRect">
            <a:avLst/>
          </a:prstGeom>
          <a:solidFill>
            <a:srgbClr val="236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latin typeface="Arial" panose="020B0604020202020204" pitchFamily="34" charset="0"/>
              <a:cs typeface="Arial" panose="020B0604020202020204" pitchFamily="34" charset="0"/>
            </a:endParaRPr>
          </a:p>
          <a:p>
            <a:pPr algn="ctr"/>
            <a:endParaRPr lang="en-US" sz="2000">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Time constant optimized to less than 0.5 seconds</a:t>
            </a:r>
          </a:p>
        </p:txBody>
      </p:sp>
      <p:pic>
        <p:nvPicPr>
          <p:cNvPr id="15" name="Graphic 14" descr="Line arrow: Rotate right with solid fill">
            <a:extLst>
              <a:ext uri="{FF2B5EF4-FFF2-40B4-BE49-F238E27FC236}">
                <a16:creationId xmlns:a16="http://schemas.microsoft.com/office/drawing/2014/main" id="{8C67F418-D9C6-7E83-18DD-F37B29CF4A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14766" y="1895851"/>
            <a:ext cx="1371600" cy="1371600"/>
          </a:xfrm>
          <a:prstGeom prst="rect">
            <a:avLst/>
          </a:prstGeom>
        </p:spPr>
      </p:pic>
      <p:pic>
        <p:nvPicPr>
          <p:cNvPr id="17" name="Graphic 16" descr="Stopwatch with solid fill">
            <a:extLst>
              <a:ext uri="{FF2B5EF4-FFF2-40B4-BE49-F238E27FC236}">
                <a16:creationId xmlns:a16="http://schemas.microsoft.com/office/drawing/2014/main" id="{F22E42FB-5A48-0D1C-3921-CAE9976C8B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5634" y="1895851"/>
            <a:ext cx="1371600" cy="1371600"/>
          </a:xfrm>
          <a:prstGeom prst="rect">
            <a:avLst/>
          </a:prstGeom>
        </p:spPr>
      </p:pic>
      <p:pic>
        <p:nvPicPr>
          <p:cNvPr id="19" name="Graphic 18" descr="Windy with solid fill">
            <a:extLst>
              <a:ext uri="{FF2B5EF4-FFF2-40B4-BE49-F238E27FC236}">
                <a16:creationId xmlns:a16="http://schemas.microsoft.com/office/drawing/2014/main" id="{42FDA50C-4356-A7EE-3D23-A6AC7E8AFD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5356" y="1895851"/>
            <a:ext cx="1371600" cy="1371600"/>
          </a:xfrm>
          <a:prstGeom prst="rect">
            <a:avLst/>
          </a:prstGeom>
        </p:spPr>
      </p:pic>
      <p:pic>
        <p:nvPicPr>
          <p:cNvPr id="21" name="Graphic 20" descr="Rocket with solid fill">
            <a:extLst>
              <a:ext uri="{FF2B5EF4-FFF2-40B4-BE49-F238E27FC236}">
                <a16:creationId xmlns:a16="http://schemas.microsoft.com/office/drawing/2014/main" id="{B2A66963-B327-6B4C-4184-A62F96833A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0200" y="1895851"/>
            <a:ext cx="1371600" cy="1371600"/>
          </a:xfrm>
          <a:prstGeom prst="rect">
            <a:avLst/>
          </a:prstGeom>
        </p:spPr>
      </p:pic>
      <p:sp>
        <p:nvSpPr>
          <p:cNvPr id="3" name="TextBox 2">
            <a:extLst>
              <a:ext uri="{FF2B5EF4-FFF2-40B4-BE49-F238E27FC236}">
                <a16:creationId xmlns:a16="http://schemas.microsoft.com/office/drawing/2014/main" id="{9DFFBC2D-A0AA-AACF-56B9-453D53C4C64D}"/>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a:latin typeface="Arial"/>
                <a:cs typeface="Arial"/>
              </a:rPr>
              <a:t>Jack Corbin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54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a:xfrm>
            <a:off x="838200" y="287827"/>
            <a:ext cx="10515600" cy="1325563"/>
          </a:xfrm>
        </p:spPr>
        <p:txBody>
          <a:bodyPr/>
          <a:lstStyle/>
          <a:p>
            <a:r>
              <a:rPr lang="en-US">
                <a:solidFill>
                  <a:schemeClr val="tx1"/>
                </a:solidFill>
              </a:rPr>
              <a:t>Target and Metrics</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p:txBody>
          <a:bodyPr/>
          <a:lstStyle/>
          <a:p>
            <a:fld id="{6F1FABC0-072B-4F22-8F9B-95A9D10B0206}" type="slidenum">
              <a:rPr lang="en-US" smtClean="0"/>
              <a:pPr/>
              <a:t>6</a:t>
            </a:fld>
            <a:endParaRPr lang="en-US"/>
          </a:p>
        </p:txBody>
      </p:sp>
      <p:graphicFrame>
        <p:nvGraphicFramePr>
          <p:cNvPr id="6" name="Content Placeholder 5">
            <a:extLst>
              <a:ext uri="{FF2B5EF4-FFF2-40B4-BE49-F238E27FC236}">
                <a16:creationId xmlns:a16="http://schemas.microsoft.com/office/drawing/2014/main" id="{2809B978-EC06-11C8-7193-5D4C9CB62E2E}"/>
              </a:ext>
            </a:extLst>
          </p:cNvPr>
          <p:cNvGraphicFramePr>
            <a:graphicFrameLocks noGrp="1"/>
          </p:cNvGraphicFramePr>
          <p:nvPr>
            <p:ph sz="quarter" idx="11"/>
            <p:extLst>
              <p:ext uri="{D42A27DB-BD31-4B8C-83A1-F6EECF244321}">
                <p14:modId xmlns:p14="http://schemas.microsoft.com/office/powerpoint/2010/main" val="3306697962"/>
              </p:ext>
            </p:extLst>
          </p:nvPr>
        </p:nvGraphicFramePr>
        <p:xfrm>
          <a:off x="1037166" y="1490134"/>
          <a:ext cx="10117668" cy="4032889"/>
        </p:xfrm>
        <a:graphic>
          <a:graphicData uri="http://schemas.openxmlformats.org/drawingml/2006/table">
            <a:tbl>
              <a:tblPr firstRow="1" bandRow="1">
                <a:tableStyleId>{EB344D84-9AFB-497E-A393-DC336BA19D2E}</a:tableStyleId>
              </a:tblPr>
              <a:tblGrid>
                <a:gridCol w="2529417">
                  <a:extLst>
                    <a:ext uri="{9D8B030D-6E8A-4147-A177-3AD203B41FA5}">
                      <a16:colId xmlns:a16="http://schemas.microsoft.com/office/drawing/2014/main" val="2340664457"/>
                    </a:ext>
                  </a:extLst>
                </a:gridCol>
                <a:gridCol w="2529417">
                  <a:extLst>
                    <a:ext uri="{9D8B030D-6E8A-4147-A177-3AD203B41FA5}">
                      <a16:colId xmlns:a16="http://schemas.microsoft.com/office/drawing/2014/main" val="1256360176"/>
                    </a:ext>
                  </a:extLst>
                </a:gridCol>
                <a:gridCol w="2529417">
                  <a:extLst>
                    <a:ext uri="{9D8B030D-6E8A-4147-A177-3AD203B41FA5}">
                      <a16:colId xmlns:a16="http://schemas.microsoft.com/office/drawing/2014/main" val="2667063318"/>
                    </a:ext>
                  </a:extLst>
                </a:gridCol>
                <a:gridCol w="2529417">
                  <a:extLst>
                    <a:ext uri="{9D8B030D-6E8A-4147-A177-3AD203B41FA5}">
                      <a16:colId xmlns:a16="http://schemas.microsoft.com/office/drawing/2014/main" val="2658234719"/>
                    </a:ext>
                  </a:extLst>
                </a:gridCol>
              </a:tblGrid>
              <a:tr h="535183">
                <a:tc>
                  <a:txBody>
                    <a:bodyPr/>
                    <a:lstStyle/>
                    <a:p>
                      <a:pPr algn="ctr" rtl="0" fontAlgn="base"/>
                      <a:r>
                        <a:rPr lang="en-US" sz="2400" b="0">
                          <a:solidFill>
                            <a:sysClr val="windowText" lastClr="000000"/>
                          </a:solidFill>
                          <a:effectLst/>
                          <a:latin typeface="Arial" panose="020B0604020202020204" pitchFamily="34" charset="0"/>
                          <a:cs typeface="Arial" panose="020B0604020202020204" pitchFamily="34" charset="0"/>
                        </a:rPr>
                        <a:t>System </a:t>
                      </a:r>
                      <a:endParaRPr lang="en-US" sz="24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r>
                        <a:rPr lang="en-US" sz="2400" b="0">
                          <a:solidFill>
                            <a:sysClr val="windowText" lastClr="000000"/>
                          </a:solidFill>
                          <a:effectLst/>
                          <a:latin typeface="Arial" panose="020B0604020202020204" pitchFamily="34" charset="0"/>
                          <a:cs typeface="Arial" panose="020B0604020202020204" pitchFamily="34" charset="0"/>
                        </a:rPr>
                        <a:t>Function </a:t>
                      </a:r>
                      <a:endParaRPr lang="en-US" sz="24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r>
                        <a:rPr lang="en-US" sz="2400" b="0">
                          <a:solidFill>
                            <a:sysClr val="windowText" lastClr="000000"/>
                          </a:solidFill>
                          <a:effectLst/>
                          <a:latin typeface="Arial" panose="020B0604020202020204" pitchFamily="34" charset="0"/>
                          <a:cs typeface="Arial" panose="020B0604020202020204" pitchFamily="34" charset="0"/>
                        </a:rPr>
                        <a:t>Target </a:t>
                      </a:r>
                      <a:endParaRPr lang="en-US" sz="24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r>
                        <a:rPr lang="en-US" sz="2400" b="0">
                          <a:solidFill>
                            <a:sysClr val="windowText" lastClr="000000"/>
                          </a:solidFill>
                          <a:effectLst/>
                          <a:latin typeface="Arial" panose="020B0604020202020204" pitchFamily="34" charset="0"/>
                          <a:cs typeface="Arial" panose="020B0604020202020204" pitchFamily="34" charset="0"/>
                        </a:rPr>
                        <a:t>Metric </a:t>
                      </a:r>
                      <a:endParaRPr lang="en-US" sz="24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extLst>
                  <a:ext uri="{0D108BD9-81ED-4DB2-BD59-A6C34878D82A}">
                    <a16:rowId xmlns:a16="http://schemas.microsoft.com/office/drawing/2014/main" val="1855580359"/>
                  </a:ext>
                </a:extLst>
              </a:tr>
              <a:tr h="736380">
                <a:tc>
                  <a:txBody>
                    <a:bodyPr/>
                    <a:lstStyle/>
                    <a:p>
                      <a:pPr fontAlgn="t"/>
                      <a:endParaRPr lang="en-US" sz="2000">
                        <a:solidFill>
                          <a:sysClr val="windowText" lastClr="000000"/>
                        </a:solidFill>
                        <a:effectLst/>
                        <a:latin typeface="Arial" panose="020B0604020202020204" pitchFamily="34" charset="0"/>
                        <a:cs typeface="Arial" panose="020B0604020202020204" pitchFamily="34" charset="0"/>
                      </a:endParaRPr>
                    </a:p>
                    <a:p>
                      <a:pPr algn="ctr" rtl="0" fontAlgn="base"/>
                      <a:r>
                        <a:rPr lang="en-US" sz="2000" b="0">
                          <a:solidFill>
                            <a:sysClr val="windowText" lastClr="000000"/>
                          </a:solidFill>
                          <a:effectLst/>
                          <a:latin typeface="Arial" panose="020B0604020202020204" pitchFamily="34" charset="0"/>
                          <a:cs typeface="Arial" panose="020B0604020202020204" pitchFamily="34" charset="0"/>
                        </a:rPr>
                        <a:t>Nose Actuation </a:t>
                      </a:r>
                      <a:endParaRPr lang="en-US" sz="20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Nose Deflection </a:t>
                      </a:r>
                      <a:endParaRPr lang="en-US" sz="2000" b="0" i="0">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±5° </a:t>
                      </a:r>
                      <a:endParaRPr lang="en-US" sz="2000" b="0" i="0">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Angular Position </a:t>
                      </a:r>
                      <a:endParaRPr lang="en-US" sz="2000" b="0" i="0">
                        <a:effectLst/>
                        <a:latin typeface="Arial" panose="020B0604020202020204" pitchFamily="34" charset="0"/>
                        <a:cs typeface="Arial" panose="020B0604020202020204" pitchFamily="34" charset="0"/>
                      </a:endParaRPr>
                    </a:p>
                  </a:txBody>
                  <a:tcPr marL="6042" marR="6042" marT="3021" marB="3021"/>
                </a:tc>
                <a:extLst>
                  <a:ext uri="{0D108BD9-81ED-4DB2-BD59-A6C34878D82A}">
                    <a16:rowId xmlns:a16="http://schemas.microsoft.com/office/drawing/2014/main" val="302438179"/>
                  </a:ext>
                </a:extLst>
              </a:tr>
              <a:tr h="903872">
                <a:tc>
                  <a:txBody>
                    <a:bodyPr/>
                    <a:lstStyle/>
                    <a:p>
                      <a:pPr fontAlgn="t"/>
                      <a:endParaRPr lang="en-US" sz="2000">
                        <a:solidFill>
                          <a:sysClr val="windowText" lastClr="000000"/>
                        </a:solidFill>
                        <a:effectLst/>
                        <a:latin typeface="Arial" panose="020B0604020202020204" pitchFamily="34" charset="0"/>
                        <a:cs typeface="Arial" panose="020B0604020202020204" pitchFamily="34" charset="0"/>
                      </a:endParaRPr>
                    </a:p>
                    <a:p>
                      <a:pPr algn="ctr" rtl="0" fontAlgn="base"/>
                      <a:r>
                        <a:rPr lang="en-US" sz="2000" b="0">
                          <a:solidFill>
                            <a:sysClr val="windowText" lastClr="000000"/>
                          </a:solidFill>
                          <a:effectLst/>
                          <a:latin typeface="Arial" panose="020B0604020202020204" pitchFamily="34" charset="0"/>
                          <a:cs typeface="Arial" panose="020B0604020202020204" pitchFamily="34" charset="0"/>
                        </a:rPr>
                        <a:t>Nose Actuation </a:t>
                      </a:r>
                      <a:endParaRPr lang="en-US" sz="20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Nose Deflection Control</a:t>
                      </a:r>
                      <a:endParaRPr lang="en-US" sz="2000" b="0" i="0">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Nose Time Constant</a:t>
                      </a:r>
                    </a:p>
                    <a:p>
                      <a:pPr algn="ctr" rtl="0" fontAlgn="base"/>
                      <a:r>
                        <a:rPr lang="en-US" sz="2000" b="0">
                          <a:effectLst/>
                          <a:latin typeface="Arial" panose="020B0604020202020204" pitchFamily="34" charset="0"/>
                          <a:cs typeface="Arial" panose="020B0604020202020204" pitchFamily="34" charset="0"/>
                        </a:rPr>
                        <a:t> ≤ 0.5 sec </a:t>
                      </a:r>
                      <a:endParaRPr lang="en-US" sz="2000" b="0" i="0">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Time </a:t>
                      </a:r>
                      <a:endParaRPr lang="en-US" sz="2000" b="0" i="0">
                        <a:effectLst/>
                        <a:latin typeface="Arial" panose="020B0604020202020204" pitchFamily="34" charset="0"/>
                        <a:cs typeface="Arial" panose="020B0604020202020204" pitchFamily="34" charset="0"/>
                      </a:endParaRPr>
                    </a:p>
                  </a:txBody>
                  <a:tcPr marL="6042" marR="6042" marT="3021" marB="3021"/>
                </a:tc>
                <a:extLst>
                  <a:ext uri="{0D108BD9-81ED-4DB2-BD59-A6C34878D82A}">
                    <a16:rowId xmlns:a16="http://schemas.microsoft.com/office/drawing/2014/main" val="223725733"/>
                  </a:ext>
                </a:extLst>
              </a:tr>
              <a:tr h="903872">
                <a:tc>
                  <a:txBody>
                    <a:bodyPr/>
                    <a:lstStyle/>
                    <a:p>
                      <a:pPr algn="ctr" rtl="0" fontAlgn="base"/>
                      <a:endParaRPr lang="en-US" sz="2000" b="0">
                        <a:solidFill>
                          <a:sysClr val="windowText" lastClr="000000"/>
                        </a:solidFill>
                        <a:effectLst/>
                        <a:latin typeface="Arial" panose="020B0604020202020204" pitchFamily="34" charset="0"/>
                        <a:cs typeface="Arial" panose="020B0604020202020204" pitchFamily="34" charset="0"/>
                      </a:endParaRPr>
                    </a:p>
                    <a:p>
                      <a:pPr algn="ctr" rtl="0" fontAlgn="base"/>
                      <a:r>
                        <a:rPr lang="en-US" sz="2000" b="0">
                          <a:solidFill>
                            <a:sysClr val="windowText" lastClr="000000"/>
                          </a:solidFill>
                          <a:effectLst/>
                          <a:latin typeface="Arial" panose="020B0604020202020204" pitchFamily="34" charset="0"/>
                          <a:cs typeface="Arial" panose="020B0604020202020204" pitchFamily="34" charset="0"/>
                        </a:rPr>
                        <a:t>Fin Actuation</a:t>
                      </a:r>
                      <a:endParaRPr lang="en-US" sz="20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endParaRPr lang="en-US" sz="2000" b="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Fin Deflection</a:t>
                      </a:r>
                      <a:endParaRPr lang="en-US" sz="2000" b="0" i="0">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endParaRPr lang="en-US" sz="2000" b="0">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0">
                          <a:effectLst/>
                          <a:latin typeface="Arial" panose="020B0604020202020204" pitchFamily="34" charset="0"/>
                          <a:cs typeface="Arial" panose="020B0604020202020204" pitchFamily="34" charset="0"/>
                        </a:rPr>
                        <a:t>±30° </a:t>
                      </a:r>
                    </a:p>
                    <a:p>
                      <a:pPr algn="ctr" rtl="0" fontAlgn="base"/>
                      <a:endParaRPr lang="en-US" sz="2000" b="0" i="0">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endParaRPr lang="en-US" sz="2000" b="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Angular Position</a:t>
                      </a:r>
                      <a:endParaRPr lang="en-US" sz="2000" b="0" i="0">
                        <a:effectLst/>
                        <a:latin typeface="Arial" panose="020B0604020202020204" pitchFamily="34" charset="0"/>
                        <a:cs typeface="Arial" panose="020B0604020202020204" pitchFamily="34" charset="0"/>
                      </a:endParaRPr>
                    </a:p>
                  </a:txBody>
                  <a:tcPr marL="6042" marR="6042" marT="3021" marB="3021"/>
                </a:tc>
                <a:extLst>
                  <a:ext uri="{0D108BD9-81ED-4DB2-BD59-A6C34878D82A}">
                    <a16:rowId xmlns:a16="http://schemas.microsoft.com/office/drawing/2014/main" val="1792434650"/>
                  </a:ext>
                </a:extLst>
              </a:tr>
              <a:tr h="798425">
                <a:tc>
                  <a:txBody>
                    <a:bodyPr/>
                    <a:lstStyle/>
                    <a:p>
                      <a:pPr fontAlgn="t"/>
                      <a:endParaRPr lang="en-US" sz="2000">
                        <a:solidFill>
                          <a:sysClr val="windowText" lastClr="000000"/>
                        </a:solidFill>
                        <a:effectLst/>
                        <a:latin typeface="Arial" panose="020B0604020202020204" pitchFamily="34" charset="0"/>
                        <a:cs typeface="Arial" panose="020B0604020202020204" pitchFamily="34" charset="0"/>
                      </a:endParaRPr>
                    </a:p>
                    <a:p>
                      <a:pPr algn="ctr" rtl="0" fontAlgn="base"/>
                      <a:r>
                        <a:rPr lang="en-US" sz="2000" b="0">
                          <a:solidFill>
                            <a:sysClr val="windowText" lastClr="000000"/>
                          </a:solidFill>
                          <a:effectLst/>
                          <a:latin typeface="Arial" panose="020B0604020202020204" pitchFamily="34" charset="0"/>
                          <a:cs typeface="Arial" panose="020B0604020202020204" pitchFamily="34" charset="0"/>
                        </a:rPr>
                        <a:t>Fin Actuation </a:t>
                      </a:r>
                      <a:endParaRPr lang="en-US" sz="20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Fin Deflection Control</a:t>
                      </a:r>
                      <a:endParaRPr lang="en-US" sz="2000" b="0" i="0">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fr-FR" sz="2000">
                        <a:effectLst/>
                        <a:latin typeface="Arial" panose="020B0604020202020204" pitchFamily="34" charset="0"/>
                        <a:cs typeface="Arial" panose="020B0604020202020204" pitchFamily="34" charset="0"/>
                      </a:endParaRPr>
                    </a:p>
                    <a:p>
                      <a:pPr algn="ctr" rtl="0" fontAlgn="base"/>
                      <a:r>
                        <a:rPr lang="fr-FR" sz="2000" b="0">
                          <a:effectLst/>
                          <a:latin typeface="Arial" panose="020B0604020202020204" pitchFamily="34" charset="0"/>
                          <a:cs typeface="Arial" panose="020B0604020202020204" pitchFamily="34" charset="0"/>
                        </a:rPr>
                        <a:t>Fin Time Constant</a:t>
                      </a:r>
                    </a:p>
                    <a:p>
                      <a:pPr algn="ctr" rtl="0" fontAlgn="base"/>
                      <a:r>
                        <a:rPr lang="fr-FR" sz="2000" b="0">
                          <a:effectLst/>
                          <a:latin typeface="Arial" panose="020B0604020202020204" pitchFamily="34" charset="0"/>
                          <a:cs typeface="Arial" panose="020B0604020202020204" pitchFamily="34" charset="0"/>
                        </a:rPr>
                        <a:t> ≤ 0.5 sec </a:t>
                      </a:r>
                      <a:endParaRPr lang="fr-FR" sz="2000" b="0" i="0">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Time </a:t>
                      </a:r>
                      <a:endParaRPr lang="en-US" sz="2000" b="0" i="0">
                        <a:effectLst/>
                        <a:latin typeface="Arial" panose="020B0604020202020204" pitchFamily="34" charset="0"/>
                        <a:cs typeface="Arial" panose="020B0604020202020204" pitchFamily="34" charset="0"/>
                      </a:endParaRPr>
                    </a:p>
                  </a:txBody>
                  <a:tcPr marL="6042" marR="6042" marT="3021" marB="3021"/>
                </a:tc>
                <a:extLst>
                  <a:ext uri="{0D108BD9-81ED-4DB2-BD59-A6C34878D82A}">
                    <a16:rowId xmlns:a16="http://schemas.microsoft.com/office/drawing/2014/main" val="773676866"/>
                  </a:ext>
                </a:extLst>
              </a:tr>
            </a:tbl>
          </a:graphicData>
        </a:graphic>
      </p:graphicFrame>
      <p:sp>
        <p:nvSpPr>
          <p:cNvPr id="4" name="TextBox 3">
            <a:extLst>
              <a:ext uri="{FF2B5EF4-FFF2-40B4-BE49-F238E27FC236}">
                <a16:creationId xmlns:a16="http://schemas.microsoft.com/office/drawing/2014/main" id="{0288A5EF-694A-6473-63D3-B80DDED1BBF6}"/>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a:latin typeface="Arial"/>
                <a:cs typeface="Arial"/>
              </a:rPr>
              <a:t>Jack Corbin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258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a:xfrm>
            <a:off x="838200" y="287827"/>
            <a:ext cx="10515600" cy="1325563"/>
          </a:xfrm>
        </p:spPr>
        <p:txBody>
          <a:bodyPr/>
          <a:lstStyle/>
          <a:p>
            <a:r>
              <a:rPr lang="en-US">
                <a:solidFill>
                  <a:schemeClr val="tx1"/>
                </a:solidFill>
              </a:rPr>
              <a:t>Target and Metrics</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p:txBody>
          <a:bodyPr/>
          <a:lstStyle/>
          <a:p>
            <a:fld id="{6F1FABC0-072B-4F22-8F9B-95A9D10B0206}" type="slidenum">
              <a:rPr lang="en-US" smtClean="0"/>
              <a:pPr/>
              <a:t>7</a:t>
            </a:fld>
            <a:endParaRPr lang="en-US"/>
          </a:p>
        </p:txBody>
      </p:sp>
      <p:graphicFrame>
        <p:nvGraphicFramePr>
          <p:cNvPr id="6" name="Content Placeholder 5">
            <a:extLst>
              <a:ext uri="{FF2B5EF4-FFF2-40B4-BE49-F238E27FC236}">
                <a16:creationId xmlns:a16="http://schemas.microsoft.com/office/drawing/2014/main" id="{2809B978-EC06-11C8-7193-5D4C9CB62E2E}"/>
              </a:ext>
            </a:extLst>
          </p:cNvPr>
          <p:cNvGraphicFramePr>
            <a:graphicFrameLocks noGrp="1"/>
          </p:cNvGraphicFramePr>
          <p:nvPr>
            <p:ph sz="quarter" idx="11"/>
            <p:extLst>
              <p:ext uri="{D42A27DB-BD31-4B8C-83A1-F6EECF244321}">
                <p14:modId xmlns:p14="http://schemas.microsoft.com/office/powerpoint/2010/main" val="2841458902"/>
              </p:ext>
            </p:extLst>
          </p:nvPr>
        </p:nvGraphicFramePr>
        <p:xfrm>
          <a:off x="1037166" y="1490134"/>
          <a:ext cx="10117668" cy="2376067"/>
        </p:xfrm>
        <a:graphic>
          <a:graphicData uri="http://schemas.openxmlformats.org/drawingml/2006/table">
            <a:tbl>
              <a:tblPr firstRow="1" bandRow="1">
                <a:tableStyleId>{EB344D84-9AFB-497E-A393-DC336BA19D2E}</a:tableStyleId>
              </a:tblPr>
              <a:tblGrid>
                <a:gridCol w="2529417">
                  <a:extLst>
                    <a:ext uri="{9D8B030D-6E8A-4147-A177-3AD203B41FA5}">
                      <a16:colId xmlns:a16="http://schemas.microsoft.com/office/drawing/2014/main" val="2340664457"/>
                    </a:ext>
                  </a:extLst>
                </a:gridCol>
                <a:gridCol w="2529417">
                  <a:extLst>
                    <a:ext uri="{9D8B030D-6E8A-4147-A177-3AD203B41FA5}">
                      <a16:colId xmlns:a16="http://schemas.microsoft.com/office/drawing/2014/main" val="1256360176"/>
                    </a:ext>
                  </a:extLst>
                </a:gridCol>
                <a:gridCol w="2529417">
                  <a:extLst>
                    <a:ext uri="{9D8B030D-6E8A-4147-A177-3AD203B41FA5}">
                      <a16:colId xmlns:a16="http://schemas.microsoft.com/office/drawing/2014/main" val="2667063318"/>
                    </a:ext>
                  </a:extLst>
                </a:gridCol>
                <a:gridCol w="2529417">
                  <a:extLst>
                    <a:ext uri="{9D8B030D-6E8A-4147-A177-3AD203B41FA5}">
                      <a16:colId xmlns:a16="http://schemas.microsoft.com/office/drawing/2014/main" val="2658234719"/>
                    </a:ext>
                  </a:extLst>
                </a:gridCol>
              </a:tblGrid>
              <a:tr h="535183">
                <a:tc>
                  <a:txBody>
                    <a:bodyPr/>
                    <a:lstStyle/>
                    <a:p>
                      <a:pPr algn="ctr" rtl="0" fontAlgn="base"/>
                      <a:r>
                        <a:rPr lang="en-US" sz="2400" b="0">
                          <a:solidFill>
                            <a:sysClr val="windowText" lastClr="000000"/>
                          </a:solidFill>
                          <a:effectLst/>
                          <a:latin typeface="Arial" panose="020B0604020202020204" pitchFamily="34" charset="0"/>
                          <a:cs typeface="Arial" panose="020B0604020202020204" pitchFamily="34" charset="0"/>
                        </a:rPr>
                        <a:t>System </a:t>
                      </a:r>
                      <a:endParaRPr lang="en-US" sz="24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r>
                        <a:rPr lang="en-US" sz="2400" b="0">
                          <a:solidFill>
                            <a:sysClr val="windowText" lastClr="000000"/>
                          </a:solidFill>
                          <a:effectLst/>
                          <a:latin typeface="Arial" panose="020B0604020202020204" pitchFamily="34" charset="0"/>
                          <a:cs typeface="Arial" panose="020B0604020202020204" pitchFamily="34" charset="0"/>
                        </a:rPr>
                        <a:t>Function </a:t>
                      </a:r>
                      <a:endParaRPr lang="en-US" sz="24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r>
                        <a:rPr lang="en-US" sz="2400" b="0">
                          <a:solidFill>
                            <a:sysClr val="windowText" lastClr="000000"/>
                          </a:solidFill>
                          <a:effectLst/>
                          <a:latin typeface="Arial" panose="020B0604020202020204" pitchFamily="34" charset="0"/>
                          <a:cs typeface="Arial" panose="020B0604020202020204" pitchFamily="34" charset="0"/>
                        </a:rPr>
                        <a:t>Target </a:t>
                      </a:r>
                      <a:endParaRPr lang="en-US" sz="24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r>
                        <a:rPr lang="en-US" sz="2400" b="0">
                          <a:solidFill>
                            <a:sysClr val="windowText" lastClr="000000"/>
                          </a:solidFill>
                          <a:effectLst/>
                          <a:latin typeface="Arial" panose="020B0604020202020204" pitchFamily="34" charset="0"/>
                          <a:cs typeface="Arial" panose="020B0604020202020204" pitchFamily="34" charset="0"/>
                        </a:rPr>
                        <a:t>Metric </a:t>
                      </a:r>
                      <a:endParaRPr lang="en-US" sz="2400" b="0" i="0">
                        <a:solidFill>
                          <a:sysClr val="windowText" lastClr="000000"/>
                        </a:solidFill>
                        <a:effectLst/>
                        <a:latin typeface="Arial" panose="020B0604020202020204" pitchFamily="34" charset="0"/>
                        <a:cs typeface="Arial" panose="020B0604020202020204" pitchFamily="34" charset="0"/>
                      </a:endParaRPr>
                    </a:p>
                  </a:txBody>
                  <a:tcPr marL="6042" marR="6042" marT="3021" marB="3021"/>
                </a:tc>
                <a:extLst>
                  <a:ext uri="{0D108BD9-81ED-4DB2-BD59-A6C34878D82A}">
                    <a16:rowId xmlns:a16="http://schemas.microsoft.com/office/drawing/2014/main" val="1855580359"/>
                  </a:ext>
                </a:extLst>
              </a:tr>
              <a:tr h="903872">
                <a:tc>
                  <a:txBody>
                    <a:bodyPr/>
                    <a:lstStyle/>
                    <a:p>
                      <a:pPr fontAlgn="t"/>
                      <a:endParaRPr lang="en-US" sz="2000">
                        <a:solidFill>
                          <a:sysClr val="windowText" lastClr="000000"/>
                        </a:solidFill>
                        <a:effectLst/>
                        <a:latin typeface="Arial" panose="020B0604020202020204" pitchFamily="34" charset="0"/>
                        <a:cs typeface="Arial" panose="020B0604020202020204" pitchFamily="34" charset="0"/>
                      </a:endParaRPr>
                    </a:p>
                    <a:p>
                      <a:pPr algn="ctr" rtl="0" fontAlgn="base"/>
                      <a:r>
                        <a:rPr lang="en-US" sz="2000" b="0" i="0">
                          <a:solidFill>
                            <a:sysClr val="windowText" lastClr="000000"/>
                          </a:solidFill>
                          <a:effectLst/>
                          <a:latin typeface="Arial" panose="020B0604020202020204" pitchFamily="34" charset="0"/>
                          <a:cs typeface="Arial" panose="020B0604020202020204" pitchFamily="34" charset="0"/>
                        </a:rPr>
                        <a:t>Structure</a:t>
                      </a: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i="0">
                          <a:effectLst/>
                          <a:latin typeface="Arial" panose="020B0604020202020204" pitchFamily="34" charset="0"/>
                          <a:cs typeface="Arial" panose="020B0604020202020204" pitchFamily="34" charset="0"/>
                        </a:rPr>
                        <a:t>Attach to Supports</a:t>
                      </a: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Disassembled Supports = 0</a:t>
                      </a:r>
                      <a:endParaRPr lang="en-US" sz="2000" b="0" i="0">
                        <a:effectLst/>
                        <a:latin typeface="Arial" panose="020B0604020202020204" pitchFamily="34" charset="0"/>
                        <a:cs typeface="Arial" panose="020B0604020202020204" pitchFamily="34" charset="0"/>
                      </a:endParaRPr>
                    </a:p>
                  </a:txBody>
                  <a:tcPr marL="6042" marR="6042" marT="3021" marB="3021"/>
                </a:tc>
                <a:tc>
                  <a:txBody>
                    <a:bodyPr/>
                    <a:lstStyle/>
                    <a:p>
                      <a:pPr algn="ctr" rtl="0" fontAlgn="base"/>
                      <a:endParaRPr lang="en-US" sz="2000" b="0">
                        <a:effectLst/>
                        <a:latin typeface="Arial" panose="020B0604020202020204" pitchFamily="34" charset="0"/>
                        <a:cs typeface="Arial" panose="020B0604020202020204" pitchFamily="34" charset="0"/>
                      </a:endParaRPr>
                    </a:p>
                    <a:p>
                      <a:pPr algn="ctr" rtl="0" fontAlgn="base"/>
                      <a:r>
                        <a:rPr lang="en-US" sz="2000" b="0">
                          <a:effectLst/>
                          <a:latin typeface="Arial" panose="020B0604020202020204" pitchFamily="34" charset="0"/>
                          <a:cs typeface="Arial" panose="020B0604020202020204" pitchFamily="34" charset="0"/>
                        </a:rPr>
                        <a:t>Number of Supports  </a:t>
                      </a:r>
                      <a:endParaRPr lang="en-US" sz="2000" b="0" i="0">
                        <a:effectLst/>
                        <a:latin typeface="Arial" panose="020B0604020202020204" pitchFamily="34" charset="0"/>
                        <a:cs typeface="Arial" panose="020B0604020202020204" pitchFamily="34" charset="0"/>
                      </a:endParaRPr>
                    </a:p>
                  </a:txBody>
                  <a:tcPr marL="6042" marR="6042" marT="3021" marB="3021"/>
                </a:tc>
                <a:extLst>
                  <a:ext uri="{0D108BD9-81ED-4DB2-BD59-A6C34878D82A}">
                    <a16:rowId xmlns:a16="http://schemas.microsoft.com/office/drawing/2014/main" val="223725733"/>
                  </a:ext>
                </a:extLst>
              </a:tr>
              <a:tr h="798425">
                <a:tc>
                  <a:txBody>
                    <a:bodyPr/>
                    <a:lstStyle/>
                    <a:p>
                      <a:pPr fontAlgn="t"/>
                      <a:endParaRPr lang="en-US" sz="2000">
                        <a:solidFill>
                          <a:sysClr val="windowText" lastClr="000000"/>
                        </a:solidFill>
                        <a:effectLst/>
                        <a:latin typeface="Arial" panose="020B0604020202020204" pitchFamily="34" charset="0"/>
                        <a:cs typeface="Arial" panose="020B0604020202020204" pitchFamily="34" charset="0"/>
                      </a:endParaRPr>
                    </a:p>
                    <a:p>
                      <a:pPr algn="ctr" rtl="0" fontAlgn="base"/>
                      <a:r>
                        <a:rPr lang="en-US" sz="2000" b="0" i="0">
                          <a:solidFill>
                            <a:sysClr val="windowText" lastClr="000000"/>
                          </a:solidFill>
                          <a:effectLst/>
                          <a:latin typeface="Arial" panose="020B0604020202020204" pitchFamily="34" charset="0"/>
                          <a:cs typeface="Arial" panose="020B0604020202020204" pitchFamily="34" charset="0"/>
                        </a:rPr>
                        <a:t>Control</a:t>
                      </a: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i="0">
                          <a:effectLst/>
                          <a:latin typeface="Arial" panose="020B0604020202020204" pitchFamily="34" charset="0"/>
                          <a:cs typeface="Arial" panose="020B0604020202020204" pitchFamily="34" charset="0"/>
                        </a:rPr>
                        <a:t>Provide Linear Output for Nose Deflection</a:t>
                      </a:r>
                    </a:p>
                  </a:txBody>
                  <a:tcPr marL="6042" marR="6042" marT="3021" marB="3021"/>
                </a:tc>
                <a:tc>
                  <a:txBody>
                    <a:bodyPr/>
                    <a:lstStyle/>
                    <a:p>
                      <a:pPr fontAlgn="t"/>
                      <a:endParaRPr lang="fr-FR" sz="2000">
                        <a:effectLst/>
                        <a:latin typeface="Arial" panose="020B0604020202020204" pitchFamily="34" charset="0"/>
                        <a:cs typeface="Arial" panose="020B0604020202020204" pitchFamily="34" charset="0"/>
                      </a:endParaRPr>
                    </a:p>
                    <a:p>
                      <a:pPr algn="ctr" rtl="0" fontAlgn="base"/>
                      <a:r>
                        <a:rPr lang="fr-FR" sz="2000" b="0" err="1">
                          <a:effectLst/>
                          <a:latin typeface="Arial" panose="020B0604020202020204" pitchFamily="34" charset="0"/>
                          <a:cs typeface="Arial" panose="020B0604020202020204" pitchFamily="34" charset="0"/>
                        </a:rPr>
                        <a:t>Degrees</a:t>
                      </a:r>
                      <a:r>
                        <a:rPr lang="fr-FR" sz="2000" b="0">
                          <a:effectLst/>
                          <a:latin typeface="Arial" panose="020B0604020202020204" pitchFamily="34" charset="0"/>
                          <a:cs typeface="Arial" panose="020B0604020202020204" pitchFamily="34" charset="0"/>
                        </a:rPr>
                        <a:t> per Voltage </a:t>
                      </a:r>
                      <a:r>
                        <a:rPr lang="fr-FR" sz="2000" b="0" err="1">
                          <a:effectLst/>
                          <a:latin typeface="Arial" panose="020B0604020202020204" pitchFamily="34" charset="0"/>
                          <a:cs typeface="Arial" panose="020B0604020202020204" pitchFamily="34" charset="0"/>
                        </a:rPr>
                        <a:t>Step</a:t>
                      </a:r>
                      <a:r>
                        <a:rPr lang="fr-FR" sz="2000" b="0">
                          <a:effectLst/>
                          <a:latin typeface="Arial" panose="020B0604020202020204" pitchFamily="34" charset="0"/>
                          <a:cs typeface="Arial" panose="020B0604020202020204" pitchFamily="34" charset="0"/>
                        </a:rPr>
                        <a:t> = Constant</a:t>
                      </a:r>
                      <a:endParaRPr lang="fr-FR" sz="2000" b="0" i="0">
                        <a:effectLst/>
                        <a:latin typeface="Arial" panose="020B0604020202020204" pitchFamily="34" charset="0"/>
                        <a:cs typeface="Arial" panose="020B0604020202020204" pitchFamily="34" charset="0"/>
                      </a:endParaRPr>
                    </a:p>
                  </a:txBody>
                  <a:tcPr marL="6042" marR="6042" marT="3021" marB="3021"/>
                </a:tc>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i="0">
                          <a:effectLst/>
                          <a:latin typeface="Arial" panose="020B0604020202020204" pitchFamily="34" charset="0"/>
                          <a:cs typeface="Arial" panose="020B0604020202020204" pitchFamily="34" charset="0"/>
                        </a:rPr>
                        <a:t>Degrees/Volt</a:t>
                      </a:r>
                    </a:p>
                  </a:txBody>
                  <a:tcPr marL="6042" marR="6042" marT="3021" marB="3021"/>
                </a:tc>
                <a:extLst>
                  <a:ext uri="{0D108BD9-81ED-4DB2-BD59-A6C34878D82A}">
                    <a16:rowId xmlns:a16="http://schemas.microsoft.com/office/drawing/2014/main" val="773676866"/>
                  </a:ext>
                </a:extLst>
              </a:tr>
            </a:tbl>
          </a:graphicData>
        </a:graphic>
      </p:graphicFrame>
      <p:sp>
        <p:nvSpPr>
          <p:cNvPr id="4" name="TextBox 3">
            <a:extLst>
              <a:ext uri="{FF2B5EF4-FFF2-40B4-BE49-F238E27FC236}">
                <a16:creationId xmlns:a16="http://schemas.microsoft.com/office/drawing/2014/main" id="{1EDAE6B3-5A35-48DC-2E7E-6E153798D667}"/>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a:latin typeface="Arial"/>
                <a:cs typeface="Arial"/>
              </a:rPr>
              <a:t>Jack Corbin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23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a:xfrm>
            <a:off x="932145" y="-52409"/>
            <a:ext cx="10515600" cy="1325563"/>
          </a:xfrm>
        </p:spPr>
        <p:txBody>
          <a:bodyPr/>
          <a:lstStyle/>
          <a:p>
            <a:r>
              <a:rPr lang="en-US">
                <a:solidFill>
                  <a:schemeClr val="tx1"/>
                </a:solidFill>
              </a:rPr>
              <a:t>Medium Fidelity Concepts</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p:txBody>
          <a:bodyPr/>
          <a:lstStyle/>
          <a:p>
            <a:fld id="{6F1FABC0-072B-4F22-8F9B-95A9D10B0206}" type="slidenum">
              <a:rPr lang="en-US" smtClean="0"/>
              <a:pPr/>
              <a:t>8</a:t>
            </a:fld>
            <a:endParaRPr lang="en-US"/>
          </a:p>
        </p:txBody>
      </p:sp>
      <p:graphicFrame>
        <p:nvGraphicFramePr>
          <p:cNvPr id="5" name="Content Placeholder 4">
            <a:extLst>
              <a:ext uri="{FF2B5EF4-FFF2-40B4-BE49-F238E27FC236}">
                <a16:creationId xmlns:a16="http://schemas.microsoft.com/office/drawing/2014/main" id="{087D8FD8-9CD8-FECA-7E77-922ED1D4BD41}"/>
              </a:ext>
            </a:extLst>
          </p:cNvPr>
          <p:cNvGraphicFramePr>
            <a:graphicFrameLocks noGrp="1"/>
          </p:cNvGraphicFramePr>
          <p:nvPr>
            <p:ph sz="quarter" idx="11"/>
            <p:extLst>
              <p:ext uri="{D42A27DB-BD31-4B8C-83A1-F6EECF244321}">
                <p14:modId xmlns:p14="http://schemas.microsoft.com/office/powerpoint/2010/main" val="710000749"/>
              </p:ext>
            </p:extLst>
          </p:nvPr>
        </p:nvGraphicFramePr>
        <p:xfrm>
          <a:off x="1034796" y="1281261"/>
          <a:ext cx="10122408" cy="4354896"/>
        </p:xfrm>
        <a:graphic>
          <a:graphicData uri="http://schemas.openxmlformats.org/drawingml/2006/table">
            <a:tbl>
              <a:tblPr firstRow="1"/>
              <a:tblGrid>
                <a:gridCol w="1645920">
                  <a:extLst>
                    <a:ext uri="{9D8B030D-6E8A-4147-A177-3AD203B41FA5}">
                      <a16:colId xmlns:a16="http://schemas.microsoft.com/office/drawing/2014/main" val="1292085098"/>
                    </a:ext>
                  </a:extLst>
                </a:gridCol>
                <a:gridCol w="8476488">
                  <a:extLst>
                    <a:ext uri="{9D8B030D-6E8A-4147-A177-3AD203B41FA5}">
                      <a16:colId xmlns:a16="http://schemas.microsoft.com/office/drawing/2014/main" val="2498826163"/>
                    </a:ext>
                  </a:extLst>
                </a:gridCol>
              </a:tblGrid>
              <a:tr h="365760">
                <a:tc>
                  <a:txBody>
                    <a:bodyPr/>
                    <a:lstStyle/>
                    <a:p>
                      <a:pPr algn="ctr" rtl="0" fontAlgn="base"/>
                      <a:r>
                        <a:rPr lang="en-US" sz="2400" b="0" i="0">
                          <a:effectLst/>
                          <a:latin typeface="Arial"/>
                          <a:cs typeface="Arial"/>
                        </a:rPr>
                        <a:t>Concept #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33"/>
                    </a:solidFill>
                  </a:tcPr>
                </a:tc>
                <a:tc>
                  <a:txBody>
                    <a:bodyPr/>
                    <a:lstStyle/>
                    <a:p>
                      <a:pPr algn="ctr" rtl="0" fontAlgn="base"/>
                      <a:r>
                        <a:rPr lang="en-US" sz="2400" b="0" i="0">
                          <a:effectLst/>
                          <a:latin typeface="Arial"/>
                          <a:cs typeface="Arial"/>
                        </a:rPr>
                        <a:t>Concept Description</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33"/>
                    </a:solidFill>
                  </a:tcPr>
                </a:tc>
                <a:extLst>
                  <a:ext uri="{0D108BD9-81ED-4DB2-BD59-A6C34878D82A}">
                    <a16:rowId xmlns:a16="http://schemas.microsoft.com/office/drawing/2014/main" val="3377188603"/>
                  </a:ext>
                </a:extLst>
              </a:tr>
              <a:tr h="0">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i="0">
                          <a:effectLst/>
                          <a:latin typeface="Arial"/>
                          <a:cs typeface="Arial"/>
                        </a:rPr>
                        <a:t>3 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2000">
                        <a:effectLst/>
                        <a:latin typeface="Arial" panose="020B0604020202020204" pitchFamily="34" charset="0"/>
                        <a:cs typeface="Arial" panose="020B0604020202020204" pitchFamily="34" charset="0"/>
                      </a:endParaRPr>
                    </a:p>
                    <a:p>
                      <a:pPr algn="l" rtl="0" fontAlgn="base"/>
                      <a:r>
                        <a:rPr lang="en-US" sz="2000" b="0" i="0">
                          <a:effectLst/>
                          <a:latin typeface="Arial"/>
                          <a:cs typeface="Arial"/>
                        </a:rPr>
                        <a:t>An interior pulley system that deflects the nose cone to alter flight path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0528901"/>
                  </a:ext>
                </a:extLst>
              </a:tr>
              <a:tr h="0">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i="0">
                          <a:effectLst/>
                          <a:latin typeface="Arial"/>
                          <a:cs typeface="Arial"/>
                        </a:rPr>
                        <a:t>23 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2000">
                        <a:effectLst/>
                        <a:latin typeface="Arial" panose="020B0604020202020204" pitchFamily="34" charset="0"/>
                        <a:cs typeface="Arial" panose="020B0604020202020204" pitchFamily="34" charset="0"/>
                      </a:endParaRPr>
                    </a:p>
                    <a:p>
                      <a:pPr algn="l" rtl="0" fontAlgn="base"/>
                      <a:r>
                        <a:rPr lang="en-US" sz="2000" b="0" i="0">
                          <a:effectLst/>
                          <a:latin typeface="Arial"/>
                          <a:cs typeface="Arial"/>
                        </a:rPr>
                        <a:t>Multi-shape fin which can be altered to allow it to find the target and change flight path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545510"/>
                  </a:ext>
                </a:extLst>
              </a:tr>
              <a:tr h="0">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i="0">
                          <a:effectLst/>
                          <a:latin typeface="Arial"/>
                          <a:cs typeface="Arial"/>
                        </a:rPr>
                        <a:t>59 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2000">
                        <a:effectLst/>
                        <a:latin typeface="Arial" panose="020B0604020202020204" pitchFamily="34" charset="0"/>
                        <a:cs typeface="Arial" panose="020B0604020202020204" pitchFamily="34" charset="0"/>
                      </a:endParaRPr>
                    </a:p>
                    <a:p>
                      <a:pPr algn="l" rtl="0" fontAlgn="base"/>
                      <a:r>
                        <a:rPr lang="en-US" sz="2000" b="0" i="0">
                          <a:effectLst/>
                          <a:latin typeface="Arial" panose="020B0604020202020204" pitchFamily="34" charset="0"/>
                          <a:cs typeface="Arial" panose="020B0604020202020204" pitchFamily="34" charset="0"/>
                        </a:rPr>
                        <a:t>Uses an internal mass for mechanical control to alter flight path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7182298"/>
                  </a:ext>
                </a:extLst>
              </a:tr>
              <a:tr h="0">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i="0">
                          <a:effectLst/>
                          <a:latin typeface="Arial"/>
                          <a:cs typeface="Arial"/>
                        </a:rPr>
                        <a:t>69 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2000">
                        <a:effectLst/>
                        <a:latin typeface="Arial" panose="020B0604020202020204" pitchFamily="34" charset="0"/>
                        <a:cs typeface="Arial" panose="020B0604020202020204" pitchFamily="34" charset="0"/>
                      </a:endParaRPr>
                    </a:p>
                    <a:p>
                      <a:pPr algn="l" rtl="0" fontAlgn="base"/>
                      <a:r>
                        <a:rPr lang="en-US" sz="2000" b="0" i="0">
                          <a:effectLst/>
                          <a:latin typeface="Arial" panose="020B0604020202020204" pitchFamily="34" charset="0"/>
                          <a:cs typeface="Arial" panose="020B0604020202020204" pitchFamily="34" charset="0"/>
                        </a:rPr>
                        <a:t>Morphing fins that can widen and thin out depending on the forces they are trying to exert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996458"/>
                  </a:ext>
                </a:extLst>
              </a:tr>
              <a:tr h="0">
                <a:tc>
                  <a:txBody>
                    <a:bodyPr/>
                    <a:lstStyle/>
                    <a:p>
                      <a:pPr fontAlgn="t"/>
                      <a:endParaRPr lang="en-US" sz="2000">
                        <a:effectLst/>
                        <a:latin typeface="Arial" panose="020B0604020202020204" pitchFamily="34" charset="0"/>
                        <a:cs typeface="Arial" panose="020B0604020202020204" pitchFamily="34" charset="0"/>
                      </a:endParaRPr>
                    </a:p>
                    <a:p>
                      <a:pPr algn="ctr" rtl="0" fontAlgn="base"/>
                      <a:r>
                        <a:rPr lang="en-US" sz="2000" b="0" i="0">
                          <a:effectLst/>
                          <a:latin typeface="Arial"/>
                          <a:cs typeface="Arial"/>
                        </a:rPr>
                        <a:t>83 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endParaRPr lang="en-US" sz="2000" b="0" i="0">
                        <a:effectLst/>
                        <a:latin typeface="Arial" panose="020B0604020202020204" pitchFamily="34" charset="0"/>
                        <a:cs typeface="Arial" panose="020B0604020202020204" pitchFamily="34" charset="0"/>
                      </a:endParaRPr>
                    </a:p>
                    <a:p>
                      <a:pPr algn="l" rtl="0" fontAlgn="base"/>
                      <a:r>
                        <a:rPr lang="en-US" sz="2000" b="0" i="0">
                          <a:effectLst/>
                          <a:latin typeface="Arial" panose="020B0604020202020204" pitchFamily="34" charset="0"/>
                          <a:cs typeface="Arial" panose="020B0604020202020204" pitchFamily="34" charset="0"/>
                        </a:rPr>
                        <a:t>Thrust vectoring nozzles to articulate the nose cone to a desired deflection  </a:t>
                      </a:r>
                    </a:p>
                  </a:txBody>
                  <a:tcPr marL="4456" marR="4456" marT="2228" marB="222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9825318"/>
                  </a:ext>
                </a:extLst>
              </a:tr>
            </a:tbl>
          </a:graphicData>
        </a:graphic>
      </p:graphicFrame>
      <p:sp>
        <p:nvSpPr>
          <p:cNvPr id="4" name="TextBox 3">
            <a:extLst>
              <a:ext uri="{FF2B5EF4-FFF2-40B4-BE49-F238E27FC236}">
                <a16:creationId xmlns:a16="http://schemas.microsoft.com/office/drawing/2014/main" id="{47FDB87C-E965-B3C0-4DA0-A90229FDBED7}"/>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Deepkumar</a:t>
            </a:r>
            <a:r>
              <a:rPr lang="en-US" sz="1400" dirty="0">
                <a:latin typeface="Arial"/>
                <a:cs typeface="Arial"/>
              </a:rPr>
              <a:t> Patel</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971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F15F-6FBC-BCE2-0735-1B85D07052A1}"/>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High Fidelity Concepts</a:t>
            </a:r>
          </a:p>
        </p:txBody>
      </p:sp>
      <p:sp>
        <p:nvSpPr>
          <p:cNvPr id="3" name="Slide Number Placeholder 2">
            <a:extLst>
              <a:ext uri="{FF2B5EF4-FFF2-40B4-BE49-F238E27FC236}">
                <a16:creationId xmlns:a16="http://schemas.microsoft.com/office/drawing/2014/main" id="{D1BB10A2-1070-4B80-1DD3-3641B1A3F6A9}"/>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9</a:t>
            </a:fld>
            <a:endParaRPr lang="en-US"/>
          </a:p>
        </p:txBody>
      </p:sp>
      <p:graphicFrame>
        <p:nvGraphicFramePr>
          <p:cNvPr id="8" name="Content Placeholder 4">
            <a:extLst>
              <a:ext uri="{FF2B5EF4-FFF2-40B4-BE49-F238E27FC236}">
                <a16:creationId xmlns:a16="http://schemas.microsoft.com/office/drawing/2014/main" id="{5338E2D6-8EBD-581E-9338-5DC5C58923A2}"/>
              </a:ext>
            </a:extLst>
          </p:cNvPr>
          <p:cNvGraphicFramePr>
            <a:graphicFrameLocks/>
          </p:cNvGraphicFramePr>
          <p:nvPr>
            <p:extLst>
              <p:ext uri="{D42A27DB-BD31-4B8C-83A1-F6EECF244321}">
                <p14:modId xmlns:p14="http://schemas.microsoft.com/office/powerpoint/2010/main" val="3995600838"/>
              </p:ext>
            </p:extLst>
          </p:nvPr>
        </p:nvGraphicFramePr>
        <p:xfrm>
          <a:off x="1265748" y="1825625"/>
          <a:ext cx="9660505" cy="3657101"/>
        </p:xfrm>
        <a:graphic>
          <a:graphicData uri="http://schemas.openxmlformats.org/drawingml/2006/table">
            <a:tbl>
              <a:tblPr firstRow="1" bandCol="1"/>
              <a:tblGrid>
                <a:gridCol w="1769537">
                  <a:extLst>
                    <a:ext uri="{9D8B030D-6E8A-4147-A177-3AD203B41FA5}">
                      <a16:colId xmlns:a16="http://schemas.microsoft.com/office/drawing/2014/main" val="4166954619"/>
                    </a:ext>
                  </a:extLst>
                </a:gridCol>
                <a:gridCol w="7890968">
                  <a:extLst>
                    <a:ext uri="{9D8B030D-6E8A-4147-A177-3AD203B41FA5}">
                      <a16:colId xmlns:a16="http://schemas.microsoft.com/office/drawing/2014/main" val="2176117338"/>
                    </a:ext>
                  </a:extLst>
                </a:gridCol>
              </a:tblGrid>
              <a:tr h="356600">
                <a:tc>
                  <a:txBody>
                    <a:bodyPr/>
                    <a:lstStyle/>
                    <a:p>
                      <a:pPr algn="ctr" rtl="0" fontAlgn="base"/>
                      <a:r>
                        <a:rPr lang="en-US" sz="2500" b="0" i="0">
                          <a:effectLst/>
                          <a:latin typeface="Arial"/>
                          <a:cs typeface="Arial"/>
                        </a:rPr>
                        <a:t>Concept #  </a:t>
                      </a:r>
                    </a:p>
                  </a:txBody>
                  <a:tcPr marL="7269" marR="7269" marT="3634" marB="363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33"/>
                    </a:solidFill>
                  </a:tcPr>
                </a:tc>
                <a:tc>
                  <a:txBody>
                    <a:bodyPr/>
                    <a:lstStyle/>
                    <a:p>
                      <a:pPr algn="ctr" rtl="0" fontAlgn="base"/>
                      <a:r>
                        <a:rPr lang="en-US" sz="2500" b="0" i="0">
                          <a:effectLst/>
                          <a:latin typeface="Arial"/>
                          <a:cs typeface="Arial"/>
                        </a:rPr>
                        <a:t>Concept Description </a:t>
                      </a:r>
                    </a:p>
                  </a:txBody>
                  <a:tcPr marL="7269" marR="7269" marT="3634" marB="363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33"/>
                    </a:solidFill>
                  </a:tcPr>
                </a:tc>
                <a:extLst>
                  <a:ext uri="{0D108BD9-81ED-4DB2-BD59-A6C34878D82A}">
                    <a16:rowId xmlns:a16="http://schemas.microsoft.com/office/drawing/2014/main" val="154253098"/>
                  </a:ext>
                </a:extLst>
              </a:tr>
              <a:tr h="891501">
                <a:tc>
                  <a:txBody>
                    <a:bodyPr/>
                    <a:lstStyle/>
                    <a:p>
                      <a:pPr fontAlgn="t"/>
                      <a:endParaRPr lang="en-US" sz="2100">
                        <a:effectLst/>
                        <a:latin typeface="Arial" panose="020B0604020202020204" pitchFamily="34" charset="0"/>
                        <a:cs typeface="Arial" panose="020B0604020202020204" pitchFamily="34" charset="0"/>
                      </a:endParaRPr>
                    </a:p>
                    <a:p>
                      <a:pPr algn="ctr" rtl="0" fontAlgn="base"/>
                      <a:r>
                        <a:rPr lang="en-US" sz="2100" b="0" i="0">
                          <a:effectLst/>
                          <a:latin typeface="Arial"/>
                          <a:cs typeface="Arial"/>
                        </a:rPr>
                        <a:t>27 </a:t>
                      </a:r>
                    </a:p>
                  </a:txBody>
                  <a:tcPr marL="7269" marR="7269" marT="3634" marB="363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2100">
                        <a:effectLst/>
                        <a:latin typeface="Arial" panose="020B0604020202020204" pitchFamily="34" charset="0"/>
                        <a:cs typeface="Arial" panose="020B0604020202020204" pitchFamily="34" charset="0"/>
                      </a:endParaRPr>
                    </a:p>
                    <a:p>
                      <a:pPr algn="l" rtl="0" fontAlgn="base"/>
                      <a:r>
                        <a:rPr lang="en-US" sz="2100" b="0" i="0">
                          <a:effectLst/>
                          <a:latin typeface="Arial" panose="020B0604020202020204" pitchFamily="34" charset="0"/>
                          <a:cs typeface="Arial" panose="020B0604020202020204" pitchFamily="34" charset="0"/>
                        </a:rPr>
                        <a:t>Smart projectile uses deflectable thrusters to change flight path </a:t>
                      </a:r>
                    </a:p>
                  </a:txBody>
                  <a:tcPr marL="7269" marR="7269" marT="3634" marB="363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5108822"/>
                  </a:ext>
                </a:extLst>
              </a:tr>
              <a:tr h="1188666">
                <a:tc>
                  <a:txBody>
                    <a:bodyPr/>
                    <a:lstStyle/>
                    <a:p>
                      <a:pPr fontAlgn="t"/>
                      <a:endParaRPr lang="en-US" sz="2100">
                        <a:effectLst/>
                        <a:latin typeface="Arial" panose="020B0604020202020204" pitchFamily="34" charset="0"/>
                        <a:cs typeface="Arial" panose="020B0604020202020204" pitchFamily="34" charset="0"/>
                      </a:endParaRPr>
                    </a:p>
                    <a:p>
                      <a:pPr algn="ctr" rtl="0" fontAlgn="base"/>
                      <a:r>
                        <a:rPr lang="en-US" sz="2100" b="0" i="0">
                          <a:effectLst/>
                          <a:latin typeface="Arial"/>
                          <a:cs typeface="Arial"/>
                        </a:rPr>
                        <a:t>34 </a:t>
                      </a:r>
                    </a:p>
                  </a:txBody>
                  <a:tcPr marL="7269" marR="7269" marT="3634" marB="363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2100">
                        <a:effectLst/>
                        <a:latin typeface="Arial" panose="020B0604020202020204" pitchFamily="34" charset="0"/>
                        <a:cs typeface="Arial" panose="020B0604020202020204" pitchFamily="34" charset="0"/>
                      </a:endParaRPr>
                    </a:p>
                    <a:p>
                      <a:pPr algn="l" rtl="0" fontAlgn="base"/>
                      <a:r>
                        <a:rPr lang="en-US" sz="2100" b="0" i="0">
                          <a:effectLst/>
                          <a:latin typeface="Arial"/>
                          <a:cs typeface="Arial"/>
                        </a:rPr>
                        <a:t>Smart projectile uses articulating nose cone and dynamically deflectable fins for flight control </a:t>
                      </a:r>
                    </a:p>
                  </a:txBody>
                  <a:tcPr marL="7269" marR="7269" marT="3634" marB="363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2997007"/>
                  </a:ext>
                </a:extLst>
              </a:tr>
              <a:tr h="1188666">
                <a:tc>
                  <a:txBody>
                    <a:bodyPr/>
                    <a:lstStyle/>
                    <a:p>
                      <a:pPr fontAlgn="t"/>
                      <a:endParaRPr lang="en-US" sz="2100">
                        <a:effectLst/>
                        <a:latin typeface="Arial" panose="020B0604020202020204" pitchFamily="34" charset="0"/>
                        <a:cs typeface="Arial" panose="020B0604020202020204" pitchFamily="34" charset="0"/>
                      </a:endParaRPr>
                    </a:p>
                    <a:p>
                      <a:pPr algn="ctr" rtl="0" fontAlgn="base"/>
                      <a:r>
                        <a:rPr lang="en-US" sz="2100" b="0" i="0">
                          <a:effectLst/>
                          <a:latin typeface="Arial"/>
                          <a:cs typeface="Arial"/>
                        </a:rPr>
                        <a:t>53 </a:t>
                      </a:r>
                    </a:p>
                  </a:txBody>
                  <a:tcPr marL="7269" marR="7269" marT="3634" marB="363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2100">
                        <a:effectLst/>
                        <a:latin typeface="Arial" panose="020B0604020202020204" pitchFamily="34" charset="0"/>
                        <a:cs typeface="Arial" panose="020B0604020202020204" pitchFamily="34" charset="0"/>
                      </a:endParaRPr>
                    </a:p>
                    <a:p>
                      <a:pPr algn="l" rtl="0" fontAlgn="base"/>
                      <a:r>
                        <a:rPr lang="en-US" sz="2100" b="0" i="0">
                          <a:effectLst/>
                          <a:latin typeface="Arial"/>
                          <a:cs typeface="Arial"/>
                        </a:rPr>
                        <a:t>Smart projectile rapidly ejects and retracts internal mass to change flight path </a:t>
                      </a:r>
                    </a:p>
                  </a:txBody>
                  <a:tcPr marL="7269" marR="7269" marT="3634" marB="363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39540"/>
                  </a:ext>
                </a:extLst>
              </a:tr>
            </a:tbl>
          </a:graphicData>
        </a:graphic>
      </p:graphicFrame>
      <p:sp>
        <p:nvSpPr>
          <p:cNvPr id="9" name="TextBox 8">
            <a:extLst>
              <a:ext uri="{FF2B5EF4-FFF2-40B4-BE49-F238E27FC236}">
                <a16:creationId xmlns:a16="http://schemas.microsoft.com/office/drawing/2014/main" id="{00281293-0E15-21CB-C566-000D2FA996B8}"/>
              </a:ext>
            </a:extLst>
          </p:cNvPr>
          <p:cNvSpPr txBox="1"/>
          <p:nvPr/>
        </p:nvSpPr>
        <p:spPr>
          <a:xfrm>
            <a:off x="10460620" y="5568638"/>
            <a:ext cx="1786359" cy="307777"/>
          </a:xfrm>
          <a:prstGeom prst="rect">
            <a:avLst/>
          </a:prstGeom>
          <a:noFill/>
        </p:spPr>
        <p:txBody>
          <a:bodyPr wrap="square" lIns="91440" tIns="45720" rIns="91440" bIns="45720" rtlCol="0" anchor="t">
            <a:spAutoFit/>
          </a:bodyPr>
          <a:lstStyle/>
          <a:p>
            <a:r>
              <a:rPr lang="en-US" sz="1400" dirty="0" err="1">
                <a:latin typeface="Arial"/>
                <a:cs typeface="Arial"/>
              </a:rPr>
              <a:t>Deepkumar</a:t>
            </a:r>
            <a:r>
              <a:rPr lang="en-US" sz="1400" dirty="0">
                <a:latin typeface="Arial"/>
                <a:cs typeface="Arial"/>
              </a:rPr>
              <a:t> Patel</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865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35e9ed-6d15-412a-9ea5-41840895a269">
      <Terms xmlns="http://schemas.microsoft.com/office/infopath/2007/PartnerControls"/>
    </lcf76f155ced4ddcb4097134ff3c332f>
    <TaxCatchAll xmlns="2a56992b-3091-4f72-b67e-cef0353f058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547D8975C2DC4091A7B334CDC7DAF3" ma:contentTypeVersion="10" ma:contentTypeDescription="Create a new document." ma:contentTypeScope="" ma:versionID="4ed7087d01d0939810f0df1a22d84310">
  <xsd:schema xmlns:xsd="http://www.w3.org/2001/XMLSchema" xmlns:xs="http://www.w3.org/2001/XMLSchema" xmlns:p="http://schemas.microsoft.com/office/2006/metadata/properties" xmlns:ns2="6535e9ed-6d15-412a-9ea5-41840895a269" xmlns:ns3="2a56992b-3091-4f72-b67e-cef0353f058a" targetNamespace="http://schemas.microsoft.com/office/2006/metadata/properties" ma:root="true" ma:fieldsID="aabb32b1da3895c0962510df29fa0fc0" ns2:_="" ns3:_="">
    <xsd:import namespace="6535e9ed-6d15-412a-9ea5-41840895a269"/>
    <xsd:import namespace="2a56992b-3091-4f72-b67e-cef0353f05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5e9ed-6d15-412a-9ea5-41840895a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6992b-3091-4f72-b67e-cef0353f05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9071066-720f-4220-ba31-d465acdb8e8c}" ma:internalName="TaxCatchAll" ma:showField="CatchAllData" ma:web="2a56992b-3091-4f72-b67e-cef0353f0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2.xml><?xml version="1.0" encoding="utf-8"?>
<ds:datastoreItem xmlns:ds="http://schemas.openxmlformats.org/officeDocument/2006/customXml" ds:itemID="{D719C908-08D0-41E5-8AAB-BAC87D06F98F}">
  <ds:schemaRefs>
    <ds:schemaRef ds:uri="66256231-e987-401e-8bdb-e6b916ead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8F029A-40BE-4A0C-A1FA-C9FCAD04FA96}"/>
</file>

<file path=docProps/app.xml><?xml version="1.0" encoding="utf-8"?>
<Properties xmlns="http://schemas.openxmlformats.org/officeDocument/2006/extended-properties" xmlns:vt="http://schemas.openxmlformats.org/officeDocument/2006/docPropsVTypes">
  <Template>EML 4551-2 2019 Widescreen 190128</Template>
  <TotalTime>13</TotalTime>
  <Words>815</Words>
  <Application>Microsoft Office PowerPoint</Application>
  <PresentationFormat>Widescreen</PresentationFormat>
  <Paragraphs>343</Paragraphs>
  <Slides>26</Slides>
  <Notes>7</Notes>
  <HiddenSlides>7</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Smart Projectile</vt:lpstr>
      <vt:lpstr>PowerPoint Presentation</vt:lpstr>
      <vt:lpstr>PowerPoint Presentation</vt:lpstr>
      <vt:lpstr>Objective</vt:lpstr>
      <vt:lpstr> Updated Customer Needs</vt:lpstr>
      <vt:lpstr>Target and Metrics</vt:lpstr>
      <vt:lpstr>Target and Metrics</vt:lpstr>
      <vt:lpstr>Medium Fidelity Concepts</vt:lpstr>
      <vt:lpstr>High Fidelity Concepts</vt:lpstr>
      <vt:lpstr>Concept Selection</vt:lpstr>
      <vt:lpstr>Concept Selection</vt:lpstr>
      <vt:lpstr>Updated Functional Decomposition</vt:lpstr>
      <vt:lpstr>Updated Functional Decomposition</vt:lpstr>
      <vt:lpstr>Part Modifications</vt:lpstr>
      <vt:lpstr>Part Modifications</vt:lpstr>
      <vt:lpstr>Part Modifications</vt:lpstr>
      <vt:lpstr>Fin Deflection </vt:lpstr>
      <vt:lpstr>Next Steps</vt:lpstr>
      <vt:lpstr>Future Work </vt:lpstr>
      <vt:lpstr>Customer Needs Backup</vt:lpstr>
      <vt:lpstr>Markets Backup </vt:lpstr>
      <vt:lpstr>Stakeholders Backup </vt:lpstr>
      <vt:lpstr>Standard Shapes</vt:lpstr>
      <vt:lpstr>Approved Logos</vt:lpstr>
      <vt:lpstr>Color Palette</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Emily Groth</cp:lastModifiedBy>
  <cp:revision>146</cp:revision>
  <dcterms:created xsi:type="dcterms:W3CDTF">2019-02-05T17:04:43Z</dcterms:created>
  <dcterms:modified xsi:type="dcterms:W3CDTF">2022-11-08T05:19:41Z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0x01010084547D8975C2DC4091A7B334CDC7DAF3</vt:lpwstr>
  </property>
</Properties>
</file>